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2" r:id="rId3"/>
  </p:sldMasterIdLst>
  <p:notesMasterIdLst>
    <p:notesMasterId r:id="rId54"/>
  </p:notesMasterIdLst>
  <p:handoutMasterIdLst>
    <p:handoutMasterId r:id="rId55"/>
  </p:handoutMasterIdLst>
  <p:sldIdLst>
    <p:sldId id="284" r:id="rId4"/>
    <p:sldId id="325" r:id="rId5"/>
    <p:sldId id="256" r:id="rId6"/>
    <p:sldId id="269" r:id="rId7"/>
    <p:sldId id="258" r:id="rId8"/>
    <p:sldId id="268" r:id="rId9"/>
    <p:sldId id="259"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80" r:id="rId24"/>
    <p:sldId id="281" r:id="rId25"/>
    <p:sldId id="282" r:id="rId26"/>
    <p:sldId id="299" r:id="rId27"/>
    <p:sldId id="270" r:id="rId28"/>
    <p:sldId id="271" r:id="rId29"/>
    <p:sldId id="272" r:id="rId30"/>
    <p:sldId id="273" r:id="rId31"/>
    <p:sldId id="298" r:id="rId32"/>
    <p:sldId id="311" r:id="rId33"/>
    <p:sldId id="312" r:id="rId34"/>
    <p:sldId id="315" r:id="rId35"/>
    <p:sldId id="317" r:id="rId36"/>
    <p:sldId id="318" r:id="rId37"/>
    <p:sldId id="319" r:id="rId38"/>
    <p:sldId id="321" r:id="rId39"/>
    <p:sldId id="320" r:id="rId40"/>
    <p:sldId id="314" r:id="rId41"/>
    <p:sldId id="322" r:id="rId42"/>
    <p:sldId id="306" r:id="rId43"/>
    <p:sldId id="300" r:id="rId44"/>
    <p:sldId id="301" r:id="rId45"/>
    <p:sldId id="302" r:id="rId46"/>
    <p:sldId id="303" r:id="rId47"/>
    <p:sldId id="304" r:id="rId48"/>
    <p:sldId id="305" r:id="rId49"/>
    <p:sldId id="309" r:id="rId50"/>
    <p:sldId id="308" r:id="rId51"/>
    <p:sldId id="307" r:id="rId52"/>
    <p:sldId id="266" r:id="rId53"/>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lu" initials="b" lastIdx="1" clrIdx="0">
    <p:extLst>
      <p:ext uri="{19B8F6BF-5375-455C-9EA6-DF929625EA0E}">
        <p15:presenceInfo xmlns:p15="http://schemas.microsoft.com/office/powerpoint/2012/main" userId="bal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B323"/>
    <a:srgbClr val="FFCA4E"/>
    <a:srgbClr val="0000FF"/>
    <a:srgbClr val="FFA20F"/>
    <a:srgbClr val="FF0000"/>
    <a:srgbClr val="FFB024"/>
    <a:srgbClr val="FFB8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302" autoAdjust="0"/>
    <p:restoredTop sz="94291" autoAdjust="0"/>
  </p:normalViewPr>
  <p:slideViewPr>
    <p:cSldViewPr snapToGrid="0">
      <p:cViewPr varScale="1">
        <p:scale>
          <a:sx n="65" d="100"/>
          <a:sy n="65" d="100"/>
        </p:scale>
        <p:origin x="90" y="516"/>
      </p:cViewPr>
      <p:guideLst/>
    </p:cSldViewPr>
  </p:slideViewPr>
  <p:outlineViewPr>
    <p:cViewPr>
      <p:scale>
        <a:sx n="33" d="100"/>
        <a:sy n="33" d="100"/>
      </p:scale>
      <p:origin x="0" y="-3132"/>
    </p:cViewPr>
  </p:outlineViewPr>
  <p:notesTextViewPr>
    <p:cViewPr>
      <p:scale>
        <a:sx n="1" d="1"/>
        <a:sy n="1" d="1"/>
      </p:scale>
      <p:origin x="0" y="0"/>
    </p:cViewPr>
  </p:notesTextViewPr>
  <p:notesViewPr>
    <p:cSldViewPr snapToGrid="0">
      <p:cViewPr varScale="1">
        <p:scale>
          <a:sx n="53" d="100"/>
          <a:sy n="53" d="100"/>
        </p:scale>
        <p:origin x="246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A0FEB9-EBC3-4C4A-B182-0F2B091E0B23}"/>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32BFD3-A658-4DF7-B18B-CE0755A2965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309DEDA2-4838-4CAD-829B-9EDFD27D620A}" type="datetime1">
              <a:rPr lang="en-US" smtClean="0"/>
              <a:t>5/14/2020</a:t>
            </a:fld>
            <a:endParaRPr lang="en-US"/>
          </a:p>
        </p:txBody>
      </p:sp>
      <p:sp>
        <p:nvSpPr>
          <p:cNvPr id="4" name="Footer Placeholder 3">
            <a:extLst>
              <a:ext uri="{FF2B5EF4-FFF2-40B4-BE49-F238E27FC236}">
                <a16:creationId xmlns:a16="http://schemas.microsoft.com/office/drawing/2014/main" id="{06C6C701-1CB5-4EFE-B779-9057A94C022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D92FA1-43D4-4FEE-93E9-7CA04B15BE59}"/>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1BBB6B4-7F33-4E7D-8ADF-8790327433CD}" type="slidenum">
              <a:rPr lang="en-US" smtClean="0"/>
              <a:t>‹#›</a:t>
            </a:fld>
            <a:endParaRPr lang="en-US"/>
          </a:p>
        </p:txBody>
      </p:sp>
    </p:spTree>
    <p:extLst>
      <p:ext uri="{BB962C8B-B14F-4D97-AF65-F5344CB8AC3E}">
        <p14:creationId xmlns:p14="http://schemas.microsoft.com/office/powerpoint/2010/main" val="16873897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65C68D5-8ABB-416F-810A-EAFFFB07ED78}" type="datetime1">
              <a:rPr lang="en-US" smtClean="0"/>
              <a:t>5/14/2020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545172A-0158-416B-B085-C5CDE630E752}" type="slidenum">
              <a:rPr lang="en-US" smtClean="0"/>
              <a:t>‹#›</a:t>
            </a:fld>
            <a:endParaRPr lang="en-US"/>
          </a:p>
        </p:txBody>
      </p:sp>
    </p:spTree>
    <p:extLst>
      <p:ext uri="{BB962C8B-B14F-4D97-AF65-F5344CB8AC3E}">
        <p14:creationId xmlns:p14="http://schemas.microsoft.com/office/powerpoint/2010/main" val="72477042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8929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46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3B51ABB-9F28-44DC-B340-2699E037165F}" type="datetime1">
              <a:rPr lang="en-US" smtClean="0"/>
              <a:t>5/14/2020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555083-4C81-4AA5-A5D8-31031CBC224D}" type="datetime1">
              <a:rPr lang="en-US" smtClean="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C228D2-A301-45A5-B5FC-7C64B04EA5C6}" type="datetime1">
              <a:rPr lang="en-US" smtClean="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6" name="Slide Number Placeholder 5"/>
          <p:cNvSpPr>
            <a:spLocks noGrp="1"/>
          </p:cNvSpPr>
          <p:nvPr>
            <p:ph type="sldNum" sz="quarter" idx="12"/>
          </p:nvPr>
        </p:nvSpPr>
        <p:spPr>
          <a:xfrm>
            <a:off x="11782679" y="285140"/>
            <a:ext cx="283464"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288021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51678" y="6375679"/>
            <a:ext cx="2329722" cy="348462"/>
          </a:xfrm>
          <a:prstGeom prst="rect">
            <a:avLst/>
          </a:prstGeom>
        </p:spPr>
        <p:txBody>
          <a:bodyPr/>
          <a:lstStyle/>
          <a:p>
            <a:fld id="{C5D30C4B-576E-4186-A5F0-D718FB213353}" type="datetime1">
              <a:rPr lang="en-US" smtClean="0"/>
              <a:t>5/14/2020</a:t>
            </a:fld>
            <a:endParaRPr lang="en-US" dirty="0"/>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7CB1DFC-498B-4C16-817E-4E9F43699094}"/>
              </a:ext>
            </a:extLst>
          </p:cNvPr>
          <p:cNvSpPr>
            <a:spLocks noGrp="1"/>
          </p:cNvSpPr>
          <p:nvPr>
            <p:ph type="sldNum" sz="quarter" idx="12"/>
          </p:nvPr>
        </p:nvSpPr>
        <p:spPr>
          <a:xfrm>
            <a:off x="8610601" y="6375679"/>
            <a:ext cx="2819399" cy="345796"/>
          </a:xfrm>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36064306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a:prstGeom prst="rect">
            <a:avLst/>
          </a:prstGeom>
        </p:spPr>
        <p:txBody>
          <a:bodyPr/>
          <a:lstStyle>
            <a:lvl1pPr>
              <a:defRPr baseline="0">
                <a:solidFill>
                  <a:schemeClr val="tx2"/>
                </a:solidFill>
              </a:defRPr>
            </a:lvl1pPr>
          </a:lstStyle>
          <a:p>
            <a:fld id="{82B7D3BF-980A-4E25-A5E4-470CBB929784}" type="datetime1">
              <a:rPr lang="en-US" smtClean="0"/>
              <a:t>5/14/2020</a:t>
            </a:fld>
            <a:endParaRPr lang="en-US" dirty="0"/>
          </a:p>
        </p:txBody>
      </p:sp>
      <p:sp>
        <p:nvSpPr>
          <p:cNvPr id="5" name="Footer Placeholder 4"/>
          <p:cNvSpPr>
            <a:spLocks noGrp="1"/>
          </p:cNvSpPr>
          <p:nvPr>
            <p:ph type="ftr" sz="quarter" idx="11"/>
          </p:nvPr>
        </p:nvSpPr>
        <p:spPr>
          <a:xfrm>
            <a:off x="5279064" y="6375679"/>
            <a:ext cx="4114800" cy="345796"/>
          </a:xfrm>
          <a:prstGeom prst="rect">
            <a:avLst/>
          </a:prstGeo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81449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251678" y="6375679"/>
            <a:ext cx="2329722" cy="348462"/>
          </a:xfrm>
          <a:prstGeom prst="rect">
            <a:avLst/>
          </a:prstGeom>
        </p:spPr>
        <p:txBody>
          <a:bodyPr/>
          <a:lstStyle/>
          <a:p>
            <a:fld id="{EAFC3C6E-4F84-4515-8C7A-DE7B0ED279C9}" type="datetime1">
              <a:rPr lang="en-US" smtClean="0"/>
              <a:t>5/14/2020</a:t>
            </a:fld>
            <a:endParaRPr lang="en-US" dirty="0"/>
          </a:p>
        </p:txBody>
      </p:sp>
      <p:sp>
        <p:nvSpPr>
          <p:cNvPr id="6" name="Footer Placeholder 5"/>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36154138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251678" y="6375679"/>
            <a:ext cx="2329722" cy="348462"/>
          </a:xfrm>
          <a:prstGeom prst="rect">
            <a:avLst/>
          </a:prstGeom>
        </p:spPr>
        <p:txBody>
          <a:bodyPr/>
          <a:lstStyle/>
          <a:p>
            <a:fld id="{AA439D68-D41A-46B9-95BA-721CA5754C92}" type="datetime1">
              <a:rPr lang="en-US" smtClean="0"/>
              <a:t>5/14/2020</a:t>
            </a:fld>
            <a:endParaRPr lang="en-US" dirty="0"/>
          </a:p>
        </p:txBody>
      </p:sp>
      <p:sp>
        <p:nvSpPr>
          <p:cNvPr id="8" name="Footer Placeholder 7"/>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34038103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1251678" y="6375679"/>
            <a:ext cx="2329722" cy="348462"/>
          </a:xfrm>
          <a:prstGeom prst="rect">
            <a:avLst/>
          </a:prstGeom>
        </p:spPr>
        <p:txBody>
          <a:bodyPr/>
          <a:lstStyle/>
          <a:p>
            <a:fld id="{4B7C2BA1-801A-4B5B-B3D5-C80A0807C075}" type="datetime1">
              <a:rPr lang="en-US" smtClean="0"/>
              <a:t>5/14/2020</a:t>
            </a:fld>
            <a:endParaRPr lang="en-US" dirty="0"/>
          </a:p>
        </p:txBody>
      </p:sp>
      <p:sp>
        <p:nvSpPr>
          <p:cNvPr id="4" name="Footer Placeholder 3"/>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27036241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51678" y="6375679"/>
            <a:ext cx="2329722" cy="348462"/>
          </a:xfrm>
          <a:prstGeom prst="rect">
            <a:avLst/>
          </a:prstGeom>
        </p:spPr>
        <p:txBody>
          <a:bodyPr/>
          <a:lstStyle/>
          <a:p>
            <a:fld id="{52315133-E805-41EB-B489-A193F503BE69}" type="datetime1">
              <a:rPr lang="en-US" smtClean="0"/>
              <a:t>5/14/2020</a:t>
            </a:fld>
            <a:endParaRPr lang="en-US" dirty="0"/>
          </a:p>
        </p:txBody>
      </p:sp>
      <p:sp>
        <p:nvSpPr>
          <p:cNvPr id="3" name="Footer Placeholder 2"/>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27257043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a:prstGeom prst="rect">
            <a:avLst/>
          </a:prstGeom>
        </p:spPr>
        <p:txBody>
          <a:bodyPr/>
          <a:lstStyle/>
          <a:p>
            <a:fld id="{867AA2B8-6AFB-4F78-B82A-C20600C7D756}" type="datetime1">
              <a:rPr lang="en-US" smtClean="0"/>
              <a:t>5/14/2020</a:t>
            </a:fld>
            <a:endParaRPr lang="en-US" dirty="0"/>
          </a:p>
        </p:txBody>
      </p:sp>
      <p:sp>
        <p:nvSpPr>
          <p:cNvPr id="6" name="Footer Placeholder 5"/>
          <p:cNvSpPr>
            <a:spLocks noGrp="1"/>
          </p:cNvSpPr>
          <p:nvPr>
            <p:ph type="ftr" sz="quarter" idx="11"/>
          </p:nvPr>
        </p:nvSpPr>
        <p:spPr>
          <a:xfrm>
            <a:off x="2103620" y="6375679"/>
            <a:ext cx="3482179" cy="345796"/>
          </a:xfrm>
          <a:prstGeom prst="rect">
            <a:avLst/>
          </a:prstGeo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95692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extLst>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950E3-A91F-40BE-B929-19D62323EC74}" type="datetime1">
              <a:rPr lang="en-US" smtClean="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a:prstGeom prst="rect">
            <a:avLst/>
          </a:prstGeom>
        </p:spPr>
        <p:txBody>
          <a:bodyPr/>
          <a:lstStyle/>
          <a:p>
            <a:fld id="{7EA9E1B8-4BA2-4232-AE51-0A91960AF72A}" type="datetime1">
              <a:rPr lang="en-US" smtClean="0"/>
              <a:t>5/14/2020</a:t>
            </a:fld>
            <a:endParaRPr lang="en-US" dirty="0"/>
          </a:p>
        </p:txBody>
      </p:sp>
      <p:sp>
        <p:nvSpPr>
          <p:cNvPr id="6" name="Footer Placeholder 5"/>
          <p:cNvSpPr>
            <a:spLocks noGrp="1"/>
          </p:cNvSpPr>
          <p:nvPr>
            <p:ph type="ftr" sz="quarter" idx="11"/>
          </p:nvPr>
        </p:nvSpPr>
        <p:spPr>
          <a:xfrm>
            <a:off x="2103621" y="6375679"/>
            <a:ext cx="3482178" cy="345796"/>
          </a:xfrm>
          <a:prstGeom prst="rect">
            <a:avLst/>
          </a:prstGeo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20315811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51678" y="6375679"/>
            <a:ext cx="2329722" cy="348462"/>
          </a:xfrm>
          <a:prstGeom prst="rect">
            <a:avLst/>
          </a:prstGeom>
        </p:spPr>
        <p:txBody>
          <a:bodyPr/>
          <a:lstStyle/>
          <a:p>
            <a:fld id="{B612B57F-25C8-4031-834A-628651B7D5D2}" type="datetime1">
              <a:rPr lang="en-US" smtClean="0"/>
              <a:t>5/14/2020</a:t>
            </a:fld>
            <a:endParaRPr lang="en-US" dirty="0"/>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305000897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51678" y="6375679"/>
            <a:ext cx="2329722" cy="348462"/>
          </a:xfrm>
          <a:prstGeom prst="rect">
            <a:avLst/>
          </a:prstGeom>
        </p:spPr>
        <p:txBody>
          <a:bodyPr/>
          <a:lstStyle/>
          <a:p>
            <a:fld id="{AC72BDF9-EA54-411D-B0E3-F412DEF52C3B}" type="datetime1">
              <a:rPr lang="en-US" smtClean="0"/>
              <a:t>5/14/2020</a:t>
            </a:fld>
            <a:endParaRPr lang="en-US" dirty="0"/>
          </a:p>
        </p:txBody>
      </p:sp>
      <p:sp>
        <p:nvSpPr>
          <p:cNvPr id="5" name="Footer Placeholder 4"/>
          <p:cNvSpPr>
            <a:spLocks noGrp="1"/>
          </p:cNvSpPr>
          <p:nvPr>
            <p:ph type="ftr" sz="quarter" idx="11"/>
          </p:nvPr>
        </p:nvSpPr>
        <p:spPr>
          <a:xfrm>
            <a:off x="4038600" y="6375679"/>
            <a:ext cx="4114800" cy="345796"/>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extLst>
      <p:ext uri="{BB962C8B-B14F-4D97-AF65-F5344CB8AC3E}">
        <p14:creationId xmlns:p14="http://schemas.microsoft.com/office/powerpoint/2010/main" val="31282483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52FC40-7D16-43B0-82F4-C021745A7452}" type="datetime1">
              <a:rPr lang="en-US" smtClean="0">
                <a:solidFill>
                  <a:prstClr val="black">
                    <a:tint val="75000"/>
                  </a:prstClr>
                </a:solidFill>
              </a:rPr>
              <a:t>5/14/2020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71794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4196832" y="1842533"/>
            <a:ext cx="3797914" cy="3803316"/>
          </a:xfrm>
          <a:prstGeom prst="ellipse">
            <a:avLst/>
          </a:prstGeom>
        </p:spPr>
        <p:txBody>
          <a:bodyPr anchor="ctr">
            <a:normAutofit/>
          </a:bodyPr>
          <a:lstStyle>
            <a:lvl1pPr marL="0" indent="0" algn="ctr">
              <a:buNone/>
              <a:defRPr sz="1400"/>
            </a:lvl1pPr>
          </a:lstStyle>
          <a:p>
            <a:endParaRPr lang="en-US" dirty="0"/>
          </a:p>
        </p:txBody>
      </p:sp>
      <p:sp>
        <p:nvSpPr>
          <p:cNvPr id="4" name="Date Placeholder 3"/>
          <p:cNvSpPr>
            <a:spLocks noGrp="1"/>
          </p:cNvSpPr>
          <p:nvPr>
            <p:ph type="dt" sz="half" idx="10"/>
          </p:nvPr>
        </p:nvSpPr>
        <p:spPr/>
        <p:txBody>
          <a:bodyPr/>
          <a:lstStyle/>
          <a:p>
            <a:fld id="{121F4FAD-DA9C-40A3-AA12-5F13B3A2ECFF}" type="datetime1">
              <a:rPr lang="en-US" smtClean="0">
                <a:solidFill>
                  <a:prstClr val="black">
                    <a:tint val="75000"/>
                  </a:prstClr>
                </a:solidFill>
              </a:rPr>
              <a:t>5/14/2020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64771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3661B7-AD00-440E-9294-B2EFF2B208D1}" type="datetime1">
              <a:rPr lang="en-US" smtClean="0">
                <a:solidFill>
                  <a:prstClr val="black">
                    <a:tint val="75000"/>
                  </a:prstClr>
                </a:solidFill>
              </a:rPr>
              <a:t>5/14/2020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
        <p:nvSpPr>
          <p:cNvPr id="17" name="Picture Placeholder 16"/>
          <p:cNvSpPr>
            <a:spLocks noGrp="1"/>
          </p:cNvSpPr>
          <p:nvPr>
            <p:ph type="pic" sz="quarter" idx="13"/>
          </p:nvPr>
        </p:nvSpPr>
        <p:spPr>
          <a:xfrm>
            <a:off x="4004263" y="1910067"/>
            <a:ext cx="4166541" cy="3642337"/>
          </a:xfrm>
          <a:custGeom>
            <a:avLst/>
            <a:gdLst>
              <a:gd name="connsiteX0" fmla="*/ 3315204 w 4159250"/>
              <a:gd name="connsiteY0" fmla="*/ 1954041 h 3642337"/>
              <a:gd name="connsiteX1" fmla="*/ 4154994 w 4159250"/>
              <a:gd name="connsiteY1" fmla="*/ 2711880 h 3642337"/>
              <a:gd name="connsiteX2" fmla="*/ 4159250 w 4159250"/>
              <a:gd name="connsiteY2" fmla="*/ 2796170 h 3642337"/>
              <a:gd name="connsiteX3" fmla="*/ 4159250 w 4159250"/>
              <a:gd name="connsiteY3" fmla="*/ 2800209 h 3642337"/>
              <a:gd name="connsiteX4" fmla="*/ 4154994 w 4159250"/>
              <a:gd name="connsiteY4" fmla="*/ 2884498 h 3642337"/>
              <a:gd name="connsiteX5" fmla="*/ 3315204 w 4159250"/>
              <a:gd name="connsiteY5" fmla="*/ 3642337 h 3642337"/>
              <a:gd name="connsiteX6" fmla="*/ 2471056 w 4159250"/>
              <a:gd name="connsiteY6" fmla="*/ 2798189 h 3642337"/>
              <a:gd name="connsiteX7" fmla="*/ 3315204 w 4159250"/>
              <a:gd name="connsiteY7" fmla="*/ 1954041 h 3642337"/>
              <a:gd name="connsiteX8" fmla="*/ 843394 w 4159250"/>
              <a:gd name="connsiteY8" fmla="*/ 1954041 h 3642337"/>
              <a:gd name="connsiteX9" fmla="*/ 1687542 w 4159250"/>
              <a:gd name="connsiteY9" fmla="*/ 2798189 h 3642337"/>
              <a:gd name="connsiteX10" fmla="*/ 843394 w 4159250"/>
              <a:gd name="connsiteY10" fmla="*/ 3642337 h 3642337"/>
              <a:gd name="connsiteX11" fmla="*/ 3604 w 4159250"/>
              <a:gd name="connsiteY11" fmla="*/ 2884498 h 3642337"/>
              <a:gd name="connsiteX12" fmla="*/ 0 w 4159250"/>
              <a:gd name="connsiteY12" fmla="*/ 2813121 h 3642337"/>
              <a:gd name="connsiteX13" fmla="*/ 0 w 4159250"/>
              <a:gd name="connsiteY13" fmla="*/ 2783257 h 3642337"/>
              <a:gd name="connsiteX14" fmla="*/ 3604 w 4159250"/>
              <a:gd name="connsiteY14" fmla="*/ 2711880 h 3642337"/>
              <a:gd name="connsiteX15" fmla="*/ 843394 w 4159250"/>
              <a:gd name="connsiteY15" fmla="*/ 1954041 h 3642337"/>
              <a:gd name="connsiteX16" fmla="*/ 3315204 w 4159250"/>
              <a:gd name="connsiteY16" fmla="*/ 0 h 3642337"/>
              <a:gd name="connsiteX17" fmla="*/ 4154994 w 4159250"/>
              <a:gd name="connsiteY17" fmla="*/ 757839 h 3642337"/>
              <a:gd name="connsiteX18" fmla="*/ 4159250 w 4159250"/>
              <a:gd name="connsiteY18" fmla="*/ 842129 h 3642337"/>
              <a:gd name="connsiteX19" fmla="*/ 4159250 w 4159250"/>
              <a:gd name="connsiteY19" fmla="*/ 846168 h 3642337"/>
              <a:gd name="connsiteX20" fmla="*/ 4154994 w 4159250"/>
              <a:gd name="connsiteY20" fmla="*/ 930457 h 3642337"/>
              <a:gd name="connsiteX21" fmla="*/ 3315204 w 4159250"/>
              <a:gd name="connsiteY21" fmla="*/ 1688296 h 3642337"/>
              <a:gd name="connsiteX22" fmla="*/ 2471056 w 4159250"/>
              <a:gd name="connsiteY22" fmla="*/ 844148 h 3642337"/>
              <a:gd name="connsiteX23" fmla="*/ 3315204 w 4159250"/>
              <a:gd name="connsiteY23" fmla="*/ 0 h 3642337"/>
              <a:gd name="connsiteX24" fmla="*/ 843394 w 4159250"/>
              <a:gd name="connsiteY24" fmla="*/ 0 h 3642337"/>
              <a:gd name="connsiteX25" fmla="*/ 1687542 w 4159250"/>
              <a:gd name="connsiteY25" fmla="*/ 844148 h 3642337"/>
              <a:gd name="connsiteX26" fmla="*/ 843394 w 4159250"/>
              <a:gd name="connsiteY26" fmla="*/ 1688296 h 3642337"/>
              <a:gd name="connsiteX27" fmla="*/ 3604 w 4159250"/>
              <a:gd name="connsiteY27" fmla="*/ 930457 h 3642337"/>
              <a:gd name="connsiteX28" fmla="*/ 0 w 4159250"/>
              <a:gd name="connsiteY28" fmla="*/ 859080 h 3642337"/>
              <a:gd name="connsiteX29" fmla="*/ 0 w 4159250"/>
              <a:gd name="connsiteY29" fmla="*/ 829216 h 3642337"/>
              <a:gd name="connsiteX30" fmla="*/ 3604 w 4159250"/>
              <a:gd name="connsiteY30" fmla="*/ 757839 h 3642337"/>
              <a:gd name="connsiteX31" fmla="*/ 843394 w 4159250"/>
              <a:gd name="connsiteY31" fmla="*/ 0 h 364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59250" h="3642337">
                <a:moveTo>
                  <a:pt x="3315204" y="1954041"/>
                </a:moveTo>
                <a:cubicBezTo>
                  <a:pt x="3752276" y="1954041"/>
                  <a:pt x="4111765" y="2286213"/>
                  <a:pt x="4154994" y="2711880"/>
                </a:cubicBezTo>
                <a:lnTo>
                  <a:pt x="4159250" y="2796170"/>
                </a:lnTo>
                <a:lnTo>
                  <a:pt x="4159250" y="2800209"/>
                </a:lnTo>
                <a:lnTo>
                  <a:pt x="4154994" y="2884498"/>
                </a:lnTo>
                <a:cubicBezTo>
                  <a:pt x="4111765" y="3310165"/>
                  <a:pt x="3752276" y="3642337"/>
                  <a:pt x="3315204" y="3642337"/>
                </a:cubicBezTo>
                <a:cubicBezTo>
                  <a:pt x="2848994" y="3642337"/>
                  <a:pt x="2471056" y="3264399"/>
                  <a:pt x="2471056" y="2798189"/>
                </a:cubicBezTo>
                <a:cubicBezTo>
                  <a:pt x="2471056" y="2331979"/>
                  <a:pt x="2848994" y="1954041"/>
                  <a:pt x="3315204" y="1954041"/>
                </a:cubicBezTo>
                <a:close/>
                <a:moveTo>
                  <a:pt x="843394" y="1954041"/>
                </a:moveTo>
                <a:cubicBezTo>
                  <a:pt x="1309604" y="1954041"/>
                  <a:pt x="1687542" y="2331979"/>
                  <a:pt x="1687542" y="2798189"/>
                </a:cubicBezTo>
                <a:cubicBezTo>
                  <a:pt x="1687542" y="3264399"/>
                  <a:pt x="1309604" y="3642337"/>
                  <a:pt x="843394" y="3642337"/>
                </a:cubicBezTo>
                <a:cubicBezTo>
                  <a:pt x="406322" y="3642337"/>
                  <a:pt x="46833" y="3310165"/>
                  <a:pt x="3604" y="2884498"/>
                </a:cubicBezTo>
                <a:lnTo>
                  <a:pt x="0" y="2813121"/>
                </a:lnTo>
                <a:lnTo>
                  <a:pt x="0" y="2783257"/>
                </a:lnTo>
                <a:lnTo>
                  <a:pt x="3604" y="2711880"/>
                </a:lnTo>
                <a:cubicBezTo>
                  <a:pt x="46833" y="2286213"/>
                  <a:pt x="406322" y="1954041"/>
                  <a:pt x="843394" y="1954041"/>
                </a:cubicBezTo>
                <a:close/>
                <a:moveTo>
                  <a:pt x="3315204" y="0"/>
                </a:moveTo>
                <a:cubicBezTo>
                  <a:pt x="3752276" y="0"/>
                  <a:pt x="4111765" y="332172"/>
                  <a:pt x="4154994" y="757839"/>
                </a:cubicBezTo>
                <a:lnTo>
                  <a:pt x="4159250" y="842129"/>
                </a:lnTo>
                <a:lnTo>
                  <a:pt x="4159250" y="846168"/>
                </a:lnTo>
                <a:lnTo>
                  <a:pt x="4154994" y="930457"/>
                </a:lnTo>
                <a:cubicBezTo>
                  <a:pt x="4111765" y="1356124"/>
                  <a:pt x="3752276" y="1688296"/>
                  <a:pt x="3315204" y="1688296"/>
                </a:cubicBezTo>
                <a:cubicBezTo>
                  <a:pt x="2848994" y="1688296"/>
                  <a:pt x="2471056" y="1310358"/>
                  <a:pt x="2471056" y="844148"/>
                </a:cubicBezTo>
                <a:cubicBezTo>
                  <a:pt x="2471056" y="377938"/>
                  <a:pt x="2848994" y="0"/>
                  <a:pt x="3315204" y="0"/>
                </a:cubicBezTo>
                <a:close/>
                <a:moveTo>
                  <a:pt x="843394" y="0"/>
                </a:moveTo>
                <a:cubicBezTo>
                  <a:pt x="1309604" y="0"/>
                  <a:pt x="1687542" y="377938"/>
                  <a:pt x="1687542" y="844148"/>
                </a:cubicBezTo>
                <a:cubicBezTo>
                  <a:pt x="1687542" y="1310358"/>
                  <a:pt x="1309604" y="1688296"/>
                  <a:pt x="843394" y="1688296"/>
                </a:cubicBezTo>
                <a:cubicBezTo>
                  <a:pt x="406322" y="1688296"/>
                  <a:pt x="46833" y="1356124"/>
                  <a:pt x="3604" y="930457"/>
                </a:cubicBezTo>
                <a:lnTo>
                  <a:pt x="0" y="859080"/>
                </a:lnTo>
                <a:lnTo>
                  <a:pt x="0" y="829216"/>
                </a:lnTo>
                <a:lnTo>
                  <a:pt x="3604" y="757839"/>
                </a:lnTo>
                <a:cubicBezTo>
                  <a:pt x="46833" y="332172"/>
                  <a:pt x="406322" y="0"/>
                  <a:pt x="84339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1289867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DFB67BC-D6CB-4CFD-9892-270E1BED51DB}" type="datetime1">
              <a:rPr lang="en-US" smtClean="0"/>
              <a:t>5/14/2020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CC35C3-932C-4796-B492-6B4FEB2DCBD3}" type="datetime1">
              <a:rPr lang="en-US" smtClean="0"/>
              <a:t>5/14/2020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27779E-0072-42A5-8FD9-F06129EEB216}" type="datetime1">
              <a:rPr lang="en-US" smtClean="0"/>
              <a:t>5/14/2020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7E417B-5592-44A0-80C0-0E68ED0649E9}" type="datetime1">
              <a:rPr lang="en-US" smtClean="0"/>
              <a:t>5/14/2020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17CD04E-BC32-4200-92E7-D35575A3E125}" type="datetime1">
              <a:rPr lang="en-US" smtClean="0"/>
              <a:t>5/14/2020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D86004F-73F3-48B7-B6D4-FF3D006B868B}" type="datetime1">
              <a:rPr lang="en-US" smtClean="0"/>
              <a:t>5/14/2020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04F5D2B-837B-4417-80CF-CF4FF3D9C9D6}" type="datetime1">
              <a:rPr lang="en-US" smtClean="0"/>
              <a:t>5/14/2020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592594" y="209487"/>
            <a:ext cx="283464"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607962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8568E-07C2-4263-B0C3-D08B3C3BC508}" type="datetime1">
              <a:rPr lang="en-US" smtClean="0">
                <a:solidFill>
                  <a:prstClr val="black">
                    <a:tint val="75000"/>
                  </a:prstClr>
                </a:solidFill>
              </a:rPr>
              <a:t>5/14/2020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28555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hyperlink" Target="https://play.google.com/store/apps/details?id=com.elitethugs.unlocking2" TargetMode="External"/><Relationship Id="rId1" Type="http://schemas.openxmlformats.org/officeDocument/2006/relationships/slideLayout" Target="../slideLayouts/slideLayout13.xml"/><Relationship Id="rId5" Type="http://schemas.openxmlformats.org/officeDocument/2006/relationships/image" Target="../media/image45.jpg"/><Relationship Id="rId4" Type="http://schemas.openxmlformats.org/officeDocument/2006/relationships/image" Target="../media/image44.jpg"/></Relationships>
</file>

<file path=ppt/slides/_rels/slide49.xml.rels><?xml version="1.0" encoding="UTF-8" standalone="yes"?>
<Relationships xmlns="http://schemas.openxmlformats.org/package/2006/relationships"><Relationship Id="rId8" Type="http://schemas.openxmlformats.org/officeDocument/2006/relationships/hyperlink" Target="https://www.youtube.com/watch?v=Kgmu8RwLi28" TargetMode="External"/><Relationship Id="rId3" Type="http://schemas.openxmlformats.org/officeDocument/2006/relationships/hyperlink" Target="https://www.youtube.com/watch?v=2PVPz8Pnnrw" TargetMode="External"/><Relationship Id="rId7" Type="http://schemas.openxmlformats.org/officeDocument/2006/relationships/hyperlink" Target="https://docs.krita.org/en/" TargetMode="External"/><Relationship Id="rId2" Type="http://schemas.openxmlformats.org/officeDocument/2006/relationships/hyperlink" Target="https://www.youtube.com/watch?v=_QWSNB1_SxU" TargetMode="External"/><Relationship Id="rId1" Type="http://schemas.openxmlformats.org/officeDocument/2006/relationships/slideLayout" Target="../slideLayouts/slideLayout13.xml"/><Relationship Id="rId6" Type="http://schemas.openxmlformats.org/officeDocument/2006/relationships/hyperlink" Target="https://www.youtube.com/watch?v=kUXNEK8awiY" TargetMode="External"/><Relationship Id="rId11" Type="http://schemas.openxmlformats.org/officeDocument/2006/relationships/hyperlink" Target="https://helpx.adobe.com/in/photoshop/user-guide.html" TargetMode="External"/><Relationship Id="rId5" Type="http://schemas.openxmlformats.org/officeDocument/2006/relationships/hyperlink" Target="https://docs.unity3d.com/Manual/index.html" TargetMode="External"/><Relationship Id="rId10" Type="http://schemas.openxmlformats.org/officeDocument/2006/relationships/hyperlink" Target="https://www.youtube.com/watch?v=pFyOznL9UvA" TargetMode="External"/><Relationship Id="rId4" Type="http://schemas.openxmlformats.org/officeDocument/2006/relationships/hyperlink" Target="https://www.youtube.com/watch?v=Ep0rlBQRcVc" TargetMode="External"/><Relationship Id="rId9" Type="http://schemas.openxmlformats.org/officeDocument/2006/relationships/hyperlink" Target="https://www.pgsd.org/cms/lib07/PA01916597/Centricity/Domain/202/illustrator_for_beginners_tastytuts.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73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4" name="Rectangle 3"/>
          <p:cNvSpPr/>
          <p:nvPr/>
        </p:nvSpPr>
        <p:spPr>
          <a:xfrm>
            <a:off x="1524000" y="5660648"/>
            <a:ext cx="9144000" cy="89255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0000FF"/>
                </a:solidFill>
                <a:latin typeface="Times New Roman" pitchFamily="18" charset="0"/>
                <a:cs typeface="Times New Roman" pitchFamily="18" charset="0"/>
              </a:rPr>
              <a:t>Annamacharya Institute of Technology and Sciences::Tirupati.</a:t>
            </a:r>
            <a:br>
              <a:rPr lang="en-US" sz="2300" b="1" dirty="0">
                <a:solidFill>
                  <a:srgbClr val="0000FF"/>
                </a:solidFill>
                <a:latin typeface="Times New Roman" pitchFamily="18" charset="0"/>
                <a:cs typeface="Times New Roman" pitchFamily="18" charset="0"/>
              </a:rPr>
            </a:br>
            <a:r>
              <a:rPr lang="en-IN" sz="1400" b="1" kern="50" dirty="0">
                <a:solidFill>
                  <a:srgbClr val="FF0000"/>
                </a:solidFill>
                <a:latin typeface="Times New Roman" pitchFamily="18" charset="0"/>
                <a:ea typeface="DejaVu Sans"/>
                <a:cs typeface="Times New Roman" pitchFamily="18" charset="0"/>
              </a:rPr>
              <a:t>(Approved by AICTE, New Delhi &amp; Permanent Affiliation to JNTUA, Anantapuramu.)</a:t>
            </a:r>
            <a:br>
              <a:rPr lang="en-IN" sz="2000" b="1" kern="50" dirty="0">
                <a:solidFill>
                  <a:srgbClr val="FF0000"/>
                </a:solidFill>
                <a:latin typeface="Times New Roman" pitchFamily="18" charset="0"/>
                <a:ea typeface="DejaVu Sans"/>
                <a:cs typeface="Times New Roman" pitchFamily="18" charset="0"/>
              </a:rPr>
            </a:br>
            <a:r>
              <a:rPr lang="en-IN" sz="1400" b="1" kern="50" dirty="0">
                <a:solidFill>
                  <a:srgbClr val="00B050"/>
                </a:solidFill>
                <a:latin typeface="Times New Roman" pitchFamily="18" charset="0"/>
                <a:ea typeface="DejaVu Sans"/>
                <a:cs typeface="Times New Roman" pitchFamily="18" charset="0"/>
              </a:rPr>
              <a:t> Accredited by NBA, New Delhi. Accredited by NAAC, Bangalore.  </a:t>
            </a:r>
            <a:endParaRPr lang="en-US" dirty="0">
              <a:solidFill>
                <a:srgbClr val="00B050"/>
              </a:solidFill>
            </a:endParaRPr>
          </a:p>
        </p:txBody>
      </p:sp>
      <p:sp>
        <p:nvSpPr>
          <p:cNvPr id="5" name="TextBox 4"/>
          <p:cNvSpPr txBox="1"/>
          <p:nvPr/>
        </p:nvSpPr>
        <p:spPr>
          <a:xfrm>
            <a:off x="1524000" y="5242412"/>
            <a:ext cx="9144000" cy="461665"/>
          </a:xfrm>
          <a:prstGeom prst="rect">
            <a:avLst/>
          </a:prstGeom>
          <a:noFill/>
        </p:spPr>
        <p:txBody>
          <a:bodyPr wrap="square" rtlCol="0">
            <a:spAutoFit/>
          </a:bodyPr>
          <a:lstStyle/>
          <a:p>
            <a:pPr algn="ctr"/>
            <a:r>
              <a:rPr lang="en-US" sz="2400" b="1" dirty="0">
                <a:solidFill>
                  <a:srgbClr val="008000"/>
                </a:solidFill>
                <a:latin typeface="Times New Roman" pitchFamily="18" charset="0"/>
                <a:cs typeface="Times New Roman" pitchFamily="18" charset="0"/>
              </a:rPr>
              <a:t>Department of Computer Science and Engineering</a:t>
            </a:r>
          </a:p>
        </p:txBody>
      </p:sp>
      <p:pic>
        <p:nvPicPr>
          <p:cNvPr id="6" name="Picture 2" descr="C:\Users\pavithra\Desktop\Pavithra\images.jpg"/>
          <p:cNvPicPr>
            <a:picLocks noChangeAspect="1" noChangeArrowheads="1"/>
          </p:cNvPicPr>
          <p:nvPr/>
        </p:nvPicPr>
        <p:blipFill>
          <a:blip r:embed="rId2" cstate="print"/>
          <a:srcRect/>
          <a:stretch>
            <a:fillRect/>
          </a:stretch>
        </p:blipFill>
        <p:spPr bwMode="auto">
          <a:xfrm>
            <a:off x="5382431" y="922079"/>
            <a:ext cx="1427137" cy="1295400"/>
          </a:xfrm>
          <a:prstGeom prst="rect">
            <a:avLst/>
          </a:prstGeom>
          <a:noFill/>
        </p:spPr>
      </p:pic>
      <p:sp>
        <p:nvSpPr>
          <p:cNvPr id="7" name="TextBox 6"/>
          <p:cNvSpPr txBox="1"/>
          <p:nvPr/>
        </p:nvSpPr>
        <p:spPr>
          <a:xfrm>
            <a:off x="4068667" y="2514599"/>
            <a:ext cx="4167808" cy="1754326"/>
          </a:xfrm>
          <a:prstGeom prst="rect">
            <a:avLst/>
          </a:prstGeom>
          <a:noFill/>
        </p:spPr>
        <p:txBody>
          <a:bodyPr wrap="square" rtlCol="0">
            <a:spAutoFit/>
          </a:bodyPr>
          <a:lstStyle/>
          <a:p>
            <a:pPr algn="ctr"/>
            <a:r>
              <a:rPr lang="en-US" dirty="0">
                <a:latin typeface="Times New Roman" pitchFamily="18" charset="0"/>
                <a:cs typeface="Times New Roman" pitchFamily="18" charset="0"/>
              </a:rPr>
              <a:t> Under the esteemed Guidance of</a:t>
            </a:r>
          </a:p>
          <a:p>
            <a:pPr algn="ctr"/>
            <a:r>
              <a:rPr lang="en-US" b="1" dirty="0">
                <a:latin typeface="Times New Roman" pitchFamily="18" charset="0"/>
                <a:cs typeface="Times New Roman" pitchFamily="18" charset="0"/>
              </a:rPr>
              <a:t>Mr. B. RAMANA REDDY, </a:t>
            </a:r>
            <a:r>
              <a:rPr lang="en-US" sz="1200" b="1" dirty="0">
                <a:latin typeface="Times New Roman" pitchFamily="18" charset="0"/>
                <a:cs typeface="Times New Roman" pitchFamily="18" charset="0"/>
              </a:rPr>
              <a:t>M.TECH(CS)</a:t>
            </a:r>
          </a:p>
          <a:p>
            <a:pPr algn="ctr"/>
            <a:r>
              <a:rPr lang="en-US" b="1" dirty="0">
                <a:latin typeface="Times New Roman" pitchFamily="18" charset="0"/>
                <a:cs typeface="Times New Roman" pitchFamily="18" charset="0"/>
              </a:rPr>
              <a:t>Assistant Professor</a:t>
            </a:r>
          </a:p>
          <a:p>
            <a:pPr algn="ctr"/>
            <a:endParaRPr lang="en-US" b="1" dirty="0">
              <a:latin typeface="Times New Roman" pitchFamily="18" charset="0"/>
              <a:cs typeface="Times New Roman" pitchFamily="18" charset="0"/>
            </a:endParaRPr>
          </a:p>
          <a:p>
            <a:pPr algn="ctr"/>
            <a:r>
              <a:rPr lang="en-US" b="1" dirty="0">
                <a:latin typeface="Times New Roman" pitchFamily="18" charset="0"/>
                <a:cs typeface="Times New Roman" pitchFamily="18" charset="0"/>
              </a:rPr>
              <a:t>By</a:t>
            </a:r>
          </a:p>
          <a:p>
            <a:pPr algn="ctr"/>
            <a:endParaRPr lang="en-US" dirty="0">
              <a:latin typeface="Times New Roman" pitchFamily="18" charset="0"/>
              <a:cs typeface="Times New Roman" pitchFamily="18" charset="0"/>
            </a:endParaRPr>
          </a:p>
        </p:txBody>
      </p:sp>
      <p:sp>
        <p:nvSpPr>
          <p:cNvPr id="8" name="TextBox 7"/>
          <p:cNvSpPr txBox="1"/>
          <p:nvPr/>
        </p:nvSpPr>
        <p:spPr>
          <a:xfrm>
            <a:off x="3657601" y="3886200"/>
            <a:ext cx="5117517" cy="1477328"/>
          </a:xfrm>
          <a:prstGeom prst="rect">
            <a:avLst/>
          </a:prstGeom>
          <a:noFill/>
        </p:spPr>
        <p:txBody>
          <a:bodyPr wrap="square" rtlCol="0">
            <a:spAutoFit/>
          </a:bodyPr>
          <a:lstStyle/>
          <a:p>
            <a:r>
              <a:rPr lang="en-US" b="1" dirty="0">
                <a:latin typeface="Times New Roman" pitchFamily="18" charset="0"/>
                <a:cs typeface="Times New Roman" pitchFamily="18" charset="0"/>
              </a:rPr>
              <a:t>GEETHA KRISHNA P	       16AK1A0518</a:t>
            </a: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BALAKRISHNA B	       16AK1A0504</a:t>
            </a: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PAVANKUMAR B               16AK1A0550</a:t>
            </a:r>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JAYAGANESH K  	      16AK1A0528</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9" name="Rectangle 8"/>
          <p:cNvSpPr/>
          <p:nvPr/>
        </p:nvSpPr>
        <p:spPr>
          <a:xfrm>
            <a:off x="1524000" y="147935"/>
            <a:ext cx="9144000" cy="584775"/>
          </a:xfrm>
          <a:prstGeom prst="rect">
            <a:avLst/>
          </a:prstGeom>
        </p:spPr>
        <p:txBody>
          <a:bodyPr wrap="square">
            <a:spAutoFit/>
          </a:bodyPr>
          <a:lstStyle/>
          <a:p>
            <a:pPr algn="ctr">
              <a:spcBef>
                <a:spcPct val="0"/>
              </a:spcBef>
              <a:defRPr/>
            </a:pPr>
            <a:r>
              <a:rPr lang="en-US" sz="3200" b="1" dirty="0">
                <a:solidFill>
                  <a:srgbClr val="FF0000"/>
                </a:solidFill>
                <a:latin typeface="Times New Roman" pitchFamily="18" charset="0"/>
                <a:cs typeface="Times New Roman" pitchFamily="18" charset="0"/>
              </a:rPr>
              <a:t>UNLOCKING2.0</a:t>
            </a:r>
          </a:p>
        </p:txBody>
      </p:sp>
      <p:sp>
        <p:nvSpPr>
          <p:cNvPr id="10" name="TextBox 16"/>
          <p:cNvSpPr txBox="1"/>
          <p:nvPr/>
        </p:nvSpPr>
        <p:spPr>
          <a:xfrm>
            <a:off x="1524000" y="6488669"/>
            <a:ext cx="91440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kern="50" dirty="0">
                <a:latin typeface="Times New Roman" pitchFamily="18" charset="0"/>
                <a:ea typeface="DejaVu Sans"/>
                <a:cs typeface="Times New Roman" pitchFamily="18" charset="0"/>
              </a:rPr>
              <a:t>Venkatapuram (V), Karakambadi Road, Renigunta (M), Tirupati – 517 520 – A.P</a:t>
            </a:r>
            <a:endParaRPr lang="en-US" sz="1400" dirty="0"/>
          </a:p>
        </p:txBody>
      </p:sp>
      <p:sp>
        <p:nvSpPr>
          <p:cNvPr id="12" name="Rectangle 11">
            <a:extLst>
              <a:ext uri="{FF2B5EF4-FFF2-40B4-BE49-F238E27FC236}">
                <a16:creationId xmlns:a16="http://schemas.microsoft.com/office/drawing/2014/main" id="{ED99ACC8-3AA1-4301-B621-9451B2F5A001}"/>
              </a:ext>
            </a:extLst>
          </p:cNvPr>
          <p:cNvSpPr/>
          <p:nvPr/>
        </p:nvSpPr>
        <p:spPr>
          <a:xfrm>
            <a:off x="339213" y="0"/>
            <a:ext cx="646144" cy="6858001"/>
          </a:xfrm>
          <a:prstGeom prst="rect">
            <a:avLst/>
          </a:prstGeom>
          <a:gradFill>
            <a:gsLst>
              <a:gs pos="0">
                <a:srgbClr val="FFD966"/>
              </a:gs>
              <a:gs pos="0">
                <a:srgbClr val="FF99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56039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AC93-8182-4437-A26C-AF82BF2FBE52}"/>
              </a:ext>
            </a:extLst>
          </p:cNvPr>
          <p:cNvSpPr>
            <a:spLocks noGrp="1"/>
          </p:cNvSpPr>
          <p:nvPr>
            <p:ph type="title"/>
          </p:nvPr>
        </p:nvSpPr>
        <p:spPr>
          <a:xfrm>
            <a:off x="1251678" y="397133"/>
            <a:ext cx="10178322" cy="1492132"/>
          </a:xfrm>
        </p:spPr>
        <p:txBody>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Goals of UML diagrams</a:t>
            </a:r>
            <a:endParaRPr lang="en-IN" dirty="0">
              <a:ln>
                <a:solidFill>
                  <a:srgbClr val="FFFF00"/>
                </a:solidFill>
              </a:ln>
              <a:solidFill>
                <a:schemeClr val="tx1"/>
              </a:solidFill>
            </a:endParaRPr>
          </a:p>
        </p:txBody>
      </p:sp>
      <p:sp>
        <p:nvSpPr>
          <p:cNvPr id="3" name="Content Placeholder 2">
            <a:extLst>
              <a:ext uri="{FF2B5EF4-FFF2-40B4-BE49-F238E27FC236}">
                <a16:creationId xmlns:a16="http://schemas.microsoft.com/office/drawing/2014/main" id="{40DFF2A3-4F94-49A0-A072-B44E95DDEACE}"/>
              </a:ext>
            </a:extLst>
          </p:cNvPr>
          <p:cNvSpPr>
            <a:spLocks noGrp="1"/>
          </p:cNvSpPr>
          <p:nvPr>
            <p:ph idx="1"/>
          </p:nvPr>
        </p:nvSpPr>
        <p:spPr>
          <a:xfrm>
            <a:off x="1241846" y="1632204"/>
            <a:ext cx="10178322" cy="3593591"/>
          </a:xfrm>
        </p:spPr>
        <p:txBody>
          <a:bodyPr>
            <a:normAutofit fontScale="92500" lnSpcReduction="20000"/>
          </a:bodyPr>
          <a:lstStyle/>
          <a:p>
            <a:pPr algn="just">
              <a:lnSpc>
                <a:spcPct val="115000"/>
              </a:lnSpc>
              <a:buFont typeface="Wingdings" panose="05000000000000000000" pitchFamily="2" charset="2"/>
              <a:buChar char="Ø"/>
            </a:pPr>
            <a:r>
              <a:rPr lang="en-US" sz="2600" dirty="0">
                <a:solidFill>
                  <a:srgbClr val="FF0000"/>
                </a:solidFill>
                <a:ea typeface="Calibri" panose="020F0502020204030204" pitchFamily="34" charset="0"/>
                <a:cs typeface="Times New Roman" panose="02020603050405020304" pitchFamily="18" charset="0"/>
              </a:rPr>
              <a:t>The Primary goals in the design of the UML are as follows</a:t>
            </a:r>
            <a:r>
              <a:rPr lang="en-US" sz="2600" dirty="0">
                <a:solidFill>
                  <a:schemeClr val="tx1"/>
                </a:solidFill>
                <a:ea typeface="Calibri" panose="020F0502020204030204" pitchFamily="34" charset="0"/>
                <a:cs typeface="Times New Roman" panose="02020603050405020304" pitchFamily="18" charset="0"/>
              </a:rPr>
              <a:t>:</a:t>
            </a:r>
          </a:p>
          <a:p>
            <a:pPr marL="0" indent="0" algn="just">
              <a:lnSpc>
                <a:spcPct val="115000"/>
              </a:lnSpc>
              <a:buNone/>
            </a:pPr>
            <a:endParaRPr lang="en-US" sz="400" dirty="0">
              <a:solidFill>
                <a:schemeClr val="tx1"/>
              </a:solidFill>
              <a:ea typeface="Calibri" panose="020F0502020204030204" pitchFamily="34" charset="0"/>
              <a:cs typeface="Times New Roman" panose="02020603050405020304" pitchFamily="18" charset="0"/>
            </a:endParaRPr>
          </a:p>
          <a:p>
            <a:pPr algn="just">
              <a:lnSpc>
                <a:spcPct val="115000"/>
              </a:lnSpc>
              <a:spcBef>
                <a:spcPts val="0"/>
              </a:spcBef>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Provide users a ready-to-use, expressive visual modeling Language so that they can develop and exchange meaningful models. </a:t>
            </a:r>
          </a:p>
          <a:p>
            <a:pPr algn="just">
              <a:lnSpc>
                <a:spcPct val="115000"/>
              </a:lnSpc>
              <a:spcBef>
                <a:spcPts val="0"/>
              </a:spcBef>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Provide extendibility and specialization mechanisms to extend the core concepts.</a:t>
            </a:r>
          </a:p>
          <a:p>
            <a:pPr algn="just">
              <a:lnSpc>
                <a:spcPct val="115000"/>
              </a:lnSpc>
              <a:spcBef>
                <a:spcPts val="0"/>
              </a:spcBef>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Be independent of particular programming languages and development process.</a:t>
            </a:r>
          </a:p>
          <a:p>
            <a:pPr algn="just">
              <a:lnSpc>
                <a:spcPct val="115000"/>
              </a:lnSpc>
              <a:spcBef>
                <a:spcPts val="0"/>
              </a:spcBef>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Provide a formal basis for understanding the modeling language.</a:t>
            </a:r>
          </a:p>
          <a:p>
            <a:pPr algn="just">
              <a:lnSpc>
                <a:spcPct val="115000"/>
              </a:lnSpc>
              <a:spcBef>
                <a:spcPts val="0"/>
              </a:spcBef>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Encourage the growth of OO tools market.</a:t>
            </a:r>
          </a:p>
          <a:p>
            <a:pPr algn="just">
              <a:lnSpc>
                <a:spcPct val="115000"/>
              </a:lnSpc>
              <a:spcBef>
                <a:spcPts val="0"/>
              </a:spcBef>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Support higher level development concepts such as collaborations, frameworks, patterns and components.</a:t>
            </a:r>
          </a:p>
          <a:p>
            <a:pPr algn="just">
              <a:lnSpc>
                <a:spcPct val="115000"/>
              </a:lnSpc>
              <a:spcBef>
                <a:spcPts val="0"/>
              </a:spcBef>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Integrate best practices</a:t>
            </a:r>
            <a:r>
              <a:rPr lang="en-US" sz="2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788778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AF90-78BC-4CF1-8A1C-913E4D6586AA}"/>
              </a:ext>
            </a:extLst>
          </p:cNvPr>
          <p:cNvSpPr>
            <a:spLocks noGrp="1"/>
          </p:cNvSpPr>
          <p:nvPr>
            <p:ph type="title"/>
          </p:nvPr>
        </p:nvSpPr>
        <p:spPr>
          <a:xfrm>
            <a:off x="1251678" y="382385"/>
            <a:ext cx="10178322" cy="900725"/>
          </a:xfrm>
        </p:spPr>
        <p:txBody>
          <a:bodyPr>
            <a:normAutofit/>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Class Diagram</a:t>
            </a:r>
            <a:endParaRPr lang="en-IN"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endParaRPr>
          </a:p>
        </p:txBody>
      </p:sp>
      <p:sp>
        <p:nvSpPr>
          <p:cNvPr id="3" name="Content Placeholder 2">
            <a:extLst>
              <a:ext uri="{FF2B5EF4-FFF2-40B4-BE49-F238E27FC236}">
                <a16:creationId xmlns:a16="http://schemas.microsoft.com/office/drawing/2014/main" id="{F62A6F56-85F2-4CBB-BEFE-A6FF7487214F}"/>
              </a:ext>
            </a:extLst>
          </p:cNvPr>
          <p:cNvSpPr>
            <a:spLocks noGrp="1"/>
          </p:cNvSpPr>
          <p:nvPr>
            <p:ph idx="1"/>
          </p:nvPr>
        </p:nvSpPr>
        <p:spPr>
          <a:xfrm>
            <a:off x="1843548" y="1836175"/>
            <a:ext cx="9763433" cy="3679722"/>
          </a:xfrm>
        </p:spPr>
        <p:txBody>
          <a:bodyPr>
            <a:normAutofit/>
          </a:bodyPr>
          <a:lstStyle/>
          <a:p>
            <a:pPr algn="just"/>
            <a:r>
              <a:rPr lang="en-US" sz="2400" dirty="0">
                <a:solidFill>
                  <a:schemeClr val="tx1"/>
                </a:solidFill>
                <a:ea typeface="Times New Roman" panose="02020603050405020304" pitchFamily="18" charset="0"/>
              </a:rPr>
              <a:t>In  Class Diagram shows 5 classes Namely Main menu, Scoreboard, Classic mode ,Arcade mode player rules. </a:t>
            </a:r>
          </a:p>
          <a:p>
            <a:pPr algn="just"/>
            <a:r>
              <a:rPr lang="en-US" sz="2400" dirty="0">
                <a:solidFill>
                  <a:schemeClr val="tx1"/>
                </a:solidFill>
                <a:ea typeface="Times New Roman" panose="02020603050405020304" pitchFamily="18" charset="0"/>
              </a:rPr>
              <a:t>The Relationship between Main menu and Scoreboard is aggregation. </a:t>
            </a:r>
          </a:p>
          <a:p>
            <a:pPr algn="just"/>
            <a:r>
              <a:rPr lang="en-US" sz="2400" dirty="0">
                <a:solidFill>
                  <a:schemeClr val="tx1"/>
                </a:solidFill>
                <a:ea typeface="Times New Roman" panose="02020603050405020304" pitchFamily="18" charset="0"/>
              </a:rPr>
              <a:t>Player rules class is fully dependent on Scoreboard class, So the relationship is aggregation.</a:t>
            </a:r>
          </a:p>
          <a:p>
            <a:pPr algn="just"/>
            <a:r>
              <a:rPr lang="en-US" sz="2400" dirty="0">
                <a:solidFill>
                  <a:schemeClr val="tx1"/>
                </a:solidFill>
              </a:rPr>
              <a:t>The Relationship between level controller  to Main menu is normalization.</a:t>
            </a:r>
          </a:p>
          <a:p>
            <a:pPr algn="just"/>
            <a:r>
              <a:rPr lang="en-US" sz="2400" dirty="0">
                <a:solidFill>
                  <a:schemeClr val="tx1"/>
                </a:solidFill>
              </a:rPr>
              <a:t>The Relationship between player controller to game object controller is association .</a:t>
            </a:r>
          </a:p>
        </p:txBody>
      </p:sp>
    </p:spTree>
    <p:extLst>
      <p:ext uri="{BB962C8B-B14F-4D97-AF65-F5344CB8AC3E}">
        <p14:creationId xmlns:p14="http://schemas.microsoft.com/office/powerpoint/2010/main" val="30395457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FA3F1C-2F3F-48D8-AF7B-5EE67C733FDC}"/>
              </a:ext>
            </a:extLst>
          </p:cNvPr>
          <p:cNvPicPr/>
          <p:nvPr/>
        </p:nvPicPr>
        <p:blipFill>
          <a:blip r:embed="rId2">
            <a:extLst>
              <a:ext uri="{28A0092B-C50C-407E-A947-70E740481C1C}">
                <a14:useLocalDpi xmlns:a14="http://schemas.microsoft.com/office/drawing/2010/main" val="0"/>
              </a:ext>
            </a:extLst>
          </a:blip>
          <a:stretch>
            <a:fillRect/>
          </a:stretch>
        </p:blipFill>
        <p:spPr>
          <a:xfrm>
            <a:off x="1002890" y="577090"/>
            <a:ext cx="11488993" cy="6664367"/>
          </a:xfrm>
          <a:prstGeom prst="rect">
            <a:avLst/>
          </a:prstGeom>
        </p:spPr>
      </p:pic>
      <p:sp>
        <p:nvSpPr>
          <p:cNvPr id="5" name="TextBox 4">
            <a:extLst>
              <a:ext uri="{FF2B5EF4-FFF2-40B4-BE49-F238E27FC236}">
                <a16:creationId xmlns:a16="http://schemas.microsoft.com/office/drawing/2014/main" id="{571A0819-1465-4ED3-9928-A589BCCD7391}"/>
              </a:ext>
            </a:extLst>
          </p:cNvPr>
          <p:cNvSpPr txBox="1"/>
          <p:nvPr/>
        </p:nvSpPr>
        <p:spPr>
          <a:xfrm>
            <a:off x="5243496" y="176981"/>
            <a:ext cx="2857385" cy="461665"/>
          </a:xfrm>
          <a:prstGeom prst="rect">
            <a:avLst/>
          </a:prstGeom>
          <a:noFill/>
        </p:spPr>
        <p:txBody>
          <a:bodyPr wrap="none" rtlCol="0">
            <a:spAutoFit/>
          </a:bodyPr>
          <a:lstStyle/>
          <a:p>
            <a:r>
              <a:rPr lang="en-IN" sz="2400" b="1" dirty="0"/>
              <a:t>CLASS DIAGRAM</a:t>
            </a:r>
          </a:p>
        </p:txBody>
      </p:sp>
    </p:spTree>
    <p:extLst>
      <p:ext uri="{BB962C8B-B14F-4D97-AF65-F5344CB8AC3E}">
        <p14:creationId xmlns:p14="http://schemas.microsoft.com/office/powerpoint/2010/main" val="33859129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AF38-DC11-47A6-BFAD-5F639C2B2111}"/>
              </a:ext>
            </a:extLst>
          </p:cNvPr>
          <p:cNvSpPr>
            <a:spLocks noGrp="1"/>
          </p:cNvSpPr>
          <p:nvPr>
            <p:ph type="title"/>
          </p:nvPr>
        </p:nvSpPr>
        <p:spPr>
          <a:xfrm>
            <a:off x="1251678" y="382385"/>
            <a:ext cx="10178322" cy="884505"/>
          </a:xfrm>
          <a:gradFill>
            <a:gsLst>
              <a:gs pos="0">
                <a:srgbClr val="FFD966"/>
              </a:gs>
              <a:gs pos="100000">
                <a:srgbClr val="FF9900"/>
              </a:gs>
            </a:gsLst>
            <a:path path="circle">
              <a:fillToRect l="50000" t="50000" r="50000" b="50000"/>
            </a:path>
          </a:gradFill>
        </p:spPr>
        <p:txBody>
          <a:bodyPr>
            <a:normAutofit/>
          </a:bodyPr>
          <a:lstStyle/>
          <a:p>
            <a:pPr algn="ctr"/>
            <a:r>
              <a:rPr lang="en-IN" sz="5400" dirty="0">
                <a:ln w="9525">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USE CASE DIAGRAM</a:t>
            </a:r>
          </a:p>
        </p:txBody>
      </p:sp>
      <p:sp>
        <p:nvSpPr>
          <p:cNvPr id="3" name="Content Placeholder 2">
            <a:extLst>
              <a:ext uri="{FF2B5EF4-FFF2-40B4-BE49-F238E27FC236}">
                <a16:creationId xmlns:a16="http://schemas.microsoft.com/office/drawing/2014/main" id="{072897F7-029A-40EE-B215-9FB80C6F0B97}"/>
              </a:ext>
            </a:extLst>
          </p:cNvPr>
          <p:cNvSpPr>
            <a:spLocks noGrp="1"/>
          </p:cNvSpPr>
          <p:nvPr>
            <p:ph idx="1"/>
          </p:nvPr>
        </p:nvSpPr>
        <p:spPr>
          <a:xfrm>
            <a:off x="1548580" y="1762432"/>
            <a:ext cx="9881420" cy="3716593"/>
          </a:xfrm>
          <a:noFill/>
        </p:spPr>
        <p:txBody>
          <a:bodyPr>
            <a:normAutofit/>
          </a:bodyPr>
          <a:lstStyle/>
          <a:p>
            <a:pPr marL="571500" indent="-342900">
              <a:spcBef>
                <a:spcPts val="150"/>
              </a:spcBef>
              <a:spcAft>
                <a:spcPts val="150"/>
              </a:spcAft>
            </a:pPr>
            <a:r>
              <a:rPr lang="en-US" sz="2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the  Use Case Diagram, the actor is a player of the game. </a:t>
            </a:r>
          </a:p>
          <a:p>
            <a:pPr marL="571500" indent="-342900">
              <a:spcBef>
                <a:spcPts val="150"/>
              </a:spcBef>
              <a:spcAft>
                <a:spcPts val="150"/>
              </a:spcAft>
            </a:pPr>
            <a:r>
              <a:rPr lang="en-US" sz="2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the Use Case Diagram we use association relationship only.</a:t>
            </a:r>
          </a:p>
          <a:p>
            <a:pPr marL="571500" indent="-342900">
              <a:spcBef>
                <a:spcPts val="150"/>
              </a:spcBef>
              <a:spcAft>
                <a:spcPts val="150"/>
              </a:spcAft>
            </a:pPr>
            <a:r>
              <a:rPr lang="en-US" sz="2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There are may use cases used in this game. Whenever the game is started, actor gets five use cases, either to open new game or go to options or choosing mode or choosing help or exiting the game. </a:t>
            </a:r>
          </a:p>
          <a:p>
            <a:pPr marL="571500" indent="-342900">
              <a:spcBef>
                <a:spcPts val="150"/>
              </a:spcBef>
              <a:spcAft>
                <a:spcPts val="150"/>
              </a:spcAft>
            </a:pPr>
            <a:r>
              <a:rPr lang="en-US" sz="2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When a user chooses to play new game, the new game will be start. Here, actor can either Play the game or quit the game</a:t>
            </a: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b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endPar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63257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009746-DB21-4482-9697-C41364CE47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70155" y="538627"/>
            <a:ext cx="10746658" cy="6459794"/>
          </a:xfrm>
          <a:prstGeom prst="rect">
            <a:avLst/>
          </a:prstGeom>
          <a:noFill/>
          <a:ln>
            <a:noFill/>
          </a:ln>
        </p:spPr>
      </p:pic>
      <p:sp>
        <p:nvSpPr>
          <p:cNvPr id="5" name="TextBox 4">
            <a:extLst>
              <a:ext uri="{FF2B5EF4-FFF2-40B4-BE49-F238E27FC236}">
                <a16:creationId xmlns:a16="http://schemas.microsoft.com/office/drawing/2014/main" id="{3E44F048-1AEC-4E1A-B4E6-74D2965E49F4}"/>
              </a:ext>
            </a:extLst>
          </p:cNvPr>
          <p:cNvSpPr txBox="1"/>
          <p:nvPr/>
        </p:nvSpPr>
        <p:spPr>
          <a:xfrm>
            <a:off x="4675238" y="169295"/>
            <a:ext cx="2589555" cy="369332"/>
          </a:xfrm>
          <a:prstGeom prst="rect">
            <a:avLst/>
          </a:prstGeom>
          <a:noFill/>
        </p:spPr>
        <p:txBody>
          <a:bodyPr wrap="none" rtlCol="0">
            <a:spAutoFit/>
          </a:bodyPr>
          <a:lstStyle/>
          <a:p>
            <a:r>
              <a:rPr lang="en-IN" b="1" dirty="0"/>
              <a:t>USE CASE DIAGRAM</a:t>
            </a:r>
          </a:p>
        </p:txBody>
      </p:sp>
    </p:spTree>
    <p:extLst>
      <p:ext uri="{BB962C8B-B14F-4D97-AF65-F5344CB8AC3E}">
        <p14:creationId xmlns:p14="http://schemas.microsoft.com/office/powerpoint/2010/main" val="13362196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3CF3A-2C40-45E3-9EFA-EFD70CEF4B83}"/>
              </a:ext>
            </a:extLst>
          </p:cNvPr>
          <p:cNvSpPr>
            <a:spLocks noGrp="1"/>
          </p:cNvSpPr>
          <p:nvPr>
            <p:ph type="title"/>
          </p:nvPr>
        </p:nvSpPr>
        <p:spPr>
          <a:xfrm>
            <a:off x="1499328" y="344285"/>
            <a:ext cx="10178322" cy="944970"/>
          </a:xfrm>
          <a:gradFill>
            <a:gsLst>
              <a:gs pos="0">
                <a:srgbClr val="FFD966"/>
              </a:gs>
              <a:gs pos="100000">
                <a:srgbClr val="FF9900"/>
              </a:gs>
            </a:gsLst>
            <a:path path="circle">
              <a:fillToRect l="50000" t="50000" r="50000" b="50000"/>
            </a:path>
          </a:gradFill>
        </p:spPr>
        <p:txBody>
          <a:bodyPr>
            <a:normAutofit/>
          </a:bodyPr>
          <a:lstStyle/>
          <a:p>
            <a:pPr algn="ctr"/>
            <a:r>
              <a:rPr lang="en-IN"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Sequence diagram</a:t>
            </a:r>
          </a:p>
        </p:txBody>
      </p:sp>
      <p:sp>
        <p:nvSpPr>
          <p:cNvPr id="3" name="Content Placeholder 2">
            <a:extLst>
              <a:ext uri="{FF2B5EF4-FFF2-40B4-BE49-F238E27FC236}">
                <a16:creationId xmlns:a16="http://schemas.microsoft.com/office/drawing/2014/main" id="{7D3B81FC-3173-4312-8456-61914C167618}"/>
              </a:ext>
            </a:extLst>
          </p:cNvPr>
          <p:cNvSpPr>
            <a:spLocks noGrp="1"/>
          </p:cNvSpPr>
          <p:nvPr>
            <p:ph idx="1"/>
          </p:nvPr>
        </p:nvSpPr>
        <p:spPr>
          <a:xfrm>
            <a:off x="1499328" y="1598971"/>
            <a:ext cx="10178322" cy="4542502"/>
          </a:xfrm>
        </p:spPr>
        <p:txBody>
          <a:bodyPr>
            <a:noAutofit/>
          </a:bodyPr>
          <a:lstStyle/>
          <a:p>
            <a:pPr algn="just">
              <a:spcAft>
                <a:spcPts val="1000"/>
              </a:spcAft>
            </a:pPr>
            <a:r>
              <a:rPr lang="en-US" sz="2200" dirty="0">
                <a:solidFill>
                  <a:schemeClr val="tx1"/>
                </a:solidFill>
                <a:latin typeface="Times New Roman" panose="02020603050405020304" pitchFamily="18" charset="0"/>
                <a:cs typeface="Times New Roman" panose="02020603050405020304" pitchFamily="18" charset="0"/>
              </a:rPr>
              <a:t>In the  sequence diagram, a player is an actor Main menu, Gameplay are the objects included in the sequence diagram as shown in the above diagram.</a:t>
            </a:r>
          </a:p>
          <a:p>
            <a:pPr algn="just">
              <a:spcAft>
                <a:spcPts val="1000"/>
              </a:spcAft>
            </a:pPr>
            <a:r>
              <a:rPr lang="en-US" sz="2200" dirty="0">
                <a:solidFill>
                  <a:schemeClr val="tx1"/>
                </a:solidFill>
                <a:latin typeface="Times New Roman" panose="02020603050405020304" pitchFamily="18" charset="0"/>
                <a:cs typeface="Times New Roman" panose="02020603050405020304" pitchFamily="18" charset="0"/>
              </a:rPr>
              <a:t>In the Sequence diagram the relation ships which are used is lifelines, Synchronous messages, Asynchronous messages ,create messages, reply messages.</a:t>
            </a:r>
          </a:p>
          <a:p>
            <a:pPr algn="just">
              <a:spcAft>
                <a:spcPts val="1000"/>
              </a:spcAft>
            </a:pPr>
            <a:r>
              <a:rPr lang="en-US" sz="2200" dirty="0">
                <a:solidFill>
                  <a:schemeClr val="tx1"/>
                </a:solidFill>
                <a:latin typeface="Times New Roman" panose="02020603050405020304" pitchFamily="18" charset="0"/>
                <a:cs typeface="Times New Roman" panose="02020603050405020304" pitchFamily="18" charset="0"/>
              </a:rPr>
              <a:t>An actor goes to the Main menu objects and then gameplay starts by interacting with Gameplay .</a:t>
            </a:r>
          </a:p>
          <a:p>
            <a:pPr algn="just">
              <a:spcAft>
                <a:spcPts val="1000"/>
              </a:spcAft>
            </a:pPr>
            <a:r>
              <a:rPr lang="en-US" sz="2200" dirty="0">
                <a:solidFill>
                  <a:schemeClr val="tx1"/>
                </a:solidFill>
                <a:latin typeface="Times New Roman" panose="02020603050405020304" pitchFamily="18" charset="0"/>
                <a:cs typeface="Times New Roman" panose="02020603050405020304" pitchFamily="18" charset="0"/>
              </a:rPr>
              <a:t>If Player choose the mode to play and goes to levels keeps on moving until completes the chosen level (currently playing level). </a:t>
            </a:r>
          </a:p>
          <a:p>
            <a:pPr algn="just">
              <a:spcAft>
                <a:spcPts val="1000"/>
              </a:spcAft>
            </a:pPr>
            <a:r>
              <a:rPr lang="en-US" sz="2200" dirty="0">
                <a:solidFill>
                  <a:schemeClr val="tx1"/>
                </a:solidFill>
                <a:latin typeface="Times New Roman" panose="02020603050405020304" pitchFamily="18" charset="0"/>
                <a:cs typeface="Times New Roman" panose="02020603050405020304" pitchFamily="18" charset="0"/>
              </a:rPr>
              <a:t>If level does not complete with gold medals again replay the game until the player gets Gold medals occurs then an actor can restart the game or go to main menu or exit from the game.</a:t>
            </a:r>
          </a:p>
        </p:txBody>
      </p:sp>
    </p:spTree>
    <p:extLst>
      <p:ext uri="{BB962C8B-B14F-4D97-AF65-F5344CB8AC3E}">
        <p14:creationId xmlns:p14="http://schemas.microsoft.com/office/powerpoint/2010/main" val="24594984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1F8736-081B-4E82-A2EF-B36FC5B5D59B}"/>
              </a:ext>
            </a:extLst>
          </p:cNvPr>
          <p:cNvPicPr/>
          <p:nvPr/>
        </p:nvPicPr>
        <p:blipFill rotWithShape="1">
          <a:blip r:embed="rId2">
            <a:extLst>
              <a:ext uri="{28A0092B-C50C-407E-A947-70E740481C1C}">
                <a14:useLocalDpi xmlns:a14="http://schemas.microsoft.com/office/drawing/2010/main" val="0"/>
              </a:ext>
            </a:extLst>
          </a:blip>
          <a:srcRect l="186" t="432" r="-186" b="39980"/>
          <a:stretch/>
        </p:blipFill>
        <p:spPr bwMode="auto">
          <a:xfrm>
            <a:off x="976393" y="1069383"/>
            <a:ext cx="11603065" cy="5982346"/>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84F2CF0-EC5A-4CDE-B24C-A32FB7407F74}"/>
              </a:ext>
            </a:extLst>
          </p:cNvPr>
          <p:cNvSpPr txBox="1"/>
          <p:nvPr/>
        </p:nvSpPr>
        <p:spPr>
          <a:xfrm>
            <a:off x="4432516" y="495944"/>
            <a:ext cx="3006670" cy="369332"/>
          </a:xfrm>
          <a:prstGeom prst="rect">
            <a:avLst/>
          </a:prstGeom>
          <a:noFill/>
        </p:spPr>
        <p:txBody>
          <a:bodyPr wrap="square" rtlCol="0">
            <a:spAutoFit/>
          </a:bodyPr>
          <a:lstStyle/>
          <a:p>
            <a:r>
              <a:rPr lang="en-IN" b="1" dirty="0"/>
              <a:t>SEQUENCE DIAGRAM</a:t>
            </a:r>
          </a:p>
        </p:txBody>
      </p:sp>
    </p:spTree>
    <p:extLst>
      <p:ext uri="{BB962C8B-B14F-4D97-AF65-F5344CB8AC3E}">
        <p14:creationId xmlns:p14="http://schemas.microsoft.com/office/powerpoint/2010/main" val="31339129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9466-7B6A-4E95-8166-5561E31C5AAF}"/>
              </a:ext>
            </a:extLst>
          </p:cNvPr>
          <p:cNvSpPr>
            <a:spLocks noGrp="1"/>
          </p:cNvSpPr>
          <p:nvPr>
            <p:ph type="title"/>
          </p:nvPr>
        </p:nvSpPr>
        <p:spPr>
          <a:xfrm>
            <a:off x="1251678" y="382385"/>
            <a:ext cx="10178322" cy="1007508"/>
          </a:xfrm>
          <a:gradFill>
            <a:gsLst>
              <a:gs pos="0">
                <a:srgbClr val="FFD966"/>
              </a:gs>
              <a:gs pos="100000">
                <a:srgbClr val="FF9900"/>
              </a:gs>
            </a:gsLst>
            <a:path path="circle">
              <a:fillToRect l="50000" t="50000" r="50000" b="50000"/>
            </a:path>
          </a:gradFill>
        </p:spPr>
        <p:txBody>
          <a:bodyPr/>
          <a:lstStyle/>
          <a:p>
            <a:pPr algn="ctr"/>
            <a:r>
              <a:rPr lang="en-IN" dirty="0">
                <a:ln>
                  <a:solidFill>
                    <a:srgbClr val="FFFF00"/>
                  </a:solidFill>
                </a:ln>
              </a:rPr>
              <a:t>ACTIVITY DIAGRAM</a:t>
            </a:r>
          </a:p>
        </p:txBody>
      </p:sp>
      <p:sp>
        <p:nvSpPr>
          <p:cNvPr id="3" name="Content Placeholder 2">
            <a:extLst>
              <a:ext uri="{FF2B5EF4-FFF2-40B4-BE49-F238E27FC236}">
                <a16:creationId xmlns:a16="http://schemas.microsoft.com/office/drawing/2014/main" id="{D6FE723A-EFA7-4BC4-A74D-09EE7C022FFC}"/>
              </a:ext>
            </a:extLst>
          </p:cNvPr>
          <p:cNvSpPr>
            <a:spLocks noGrp="1"/>
          </p:cNvSpPr>
          <p:nvPr>
            <p:ph idx="1"/>
          </p:nvPr>
        </p:nvSpPr>
        <p:spPr>
          <a:xfrm>
            <a:off x="1006838" y="1389893"/>
            <a:ext cx="10423161" cy="5274378"/>
          </a:xfrm>
          <a:noFill/>
        </p:spPr>
        <p:txBody>
          <a:bodyPr>
            <a:noAutofit/>
          </a:bodyPr>
          <a:lstStyle/>
          <a:p>
            <a:pPr marL="571500" indent="-342900" algn="just">
              <a:spcBef>
                <a:spcPts val="150"/>
              </a:spcBef>
              <a:spcAft>
                <a:spcPts val="150"/>
              </a:spcAft>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the Activity diagram, the relationships  we used are Activity, Control Flow, Initial Node, Join node, Fork node, Final Node, and Decision Nodes. </a:t>
            </a:r>
          </a:p>
          <a:p>
            <a:pPr marL="571500" indent="-342900" algn="just">
              <a:spcBef>
                <a:spcPts val="150"/>
              </a:spcBef>
              <a:spcAft>
                <a:spcPts val="150"/>
              </a:spcAft>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Control flow starts from Initial node to Main menu, which is another activity, then based on player decisions the control flow continues to various activities by using Decision node, so that player can choose either New game or in game Options or help panel or player can exit i.e., control flow to final node. </a:t>
            </a:r>
          </a:p>
          <a:p>
            <a:pPr marL="571500" indent="-342900" algn="just">
              <a:spcBef>
                <a:spcPts val="150"/>
              </a:spcBef>
              <a:spcAft>
                <a:spcPts val="150"/>
              </a:spcAft>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Then player can choose different options based on the Activities, so in this game we have four menus which are Main menu, Game over menu and Quit menu . </a:t>
            </a:r>
          </a:p>
          <a:p>
            <a:pPr marL="571500" indent="-342900" algn="just">
              <a:spcBef>
                <a:spcPts val="150"/>
              </a:spcBef>
              <a:spcAft>
                <a:spcPts val="150"/>
              </a:spcAft>
            </a:pPr>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Control flow is dependent on the player interaction throughout the game.</a:t>
            </a:r>
          </a:p>
          <a:p>
            <a:pPr algn="just"/>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84151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61525-4368-4C7E-B3BF-BDBBA32FE367}"/>
              </a:ext>
            </a:extLst>
          </p:cNvPr>
          <p:cNvPicPr/>
          <p:nvPr/>
        </p:nvPicPr>
        <p:blipFill>
          <a:blip r:embed="rId2">
            <a:extLst>
              <a:ext uri="{28A0092B-C50C-407E-A947-70E740481C1C}">
                <a14:useLocalDpi xmlns:a14="http://schemas.microsoft.com/office/drawing/2010/main" val="0"/>
              </a:ext>
            </a:extLst>
          </a:blip>
          <a:stretch>
            <a:fillRect/>
          </a:stretch>
        </p:blipFill>
        <p:spPr>
          <a:xfrm>
            <a:off x="1138084" y="766916"/>
            <a:ext cx="9915832" cy="5928852"/>
          </a:xfrm>
          <a:prstGeom prst="rect">
            <a:avLst/>
          </a:prstGeom>
        </p:spPr>
      </p:pic>
      <p:sp>
        <p:nvSpPr>
          <p:cNvPr id="5" name="TextBox 4">
            <a:extLst>
              <a:ext uri="{FF2B5EF4-FFF2-40B4-BE49-F238E27FC236}">
                <a16:creationId xmlns:a16="http://schemas.microsoft.com/office/drawing/2014/main" id="{5A0EDF5D-092D-410E-8402-2FAAEFCE9BC2}"/>
              </a:ext>
            </a:extLst>
          </p:cNvPr>
          <p:cNvSpPr txBox="1"/>
          <p:nvPr/>
        </p:nvSpPr>
        <p:spPr>
          <a:xfrm>
            <a:off x="5117691" y="280219"/>
            <a:ext cx="2572307" cy="369332"/>
          </a:xfrm>
          <a:prstGeom prst="rect">
            <a:avLst/>
          </a:prstGeom>
          <a:noFill/>
        </p:spPr>
        <p:txBody>
          <a:bodyPr wrap="none" rtlCol="0">
            <a:spAutoFit/>
          </a:bodyPr>
          <a:lstStyle/>
          <a:p>
            <a:r>
              <a:rPr lang="en-IN" b="1" dirty="0"/>
              <a:t>ACTIVITY DIAGRAM</a:t>
            </a:r>
          </a:p>
        </p:txBody>
      </p:sp>
    </p:spTree>
    <p:extLst>
      <p:ext uri="{BB962C8B-B14F-4D97-AF65-F5344CB8AC3E}">
        <p14:creationId xmlns:p14="http://schemas.microsoft.com/office/powerpoint/2010/main" val="37601653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0ABE-67B4-4BC2-B865-48551BB1E8E5}"/>
              </a:ext>
            </a:extLst>
          </p:cNvPr>
          <p:cNvSpPr>
            <a:spLocks noGrp="1"/>
          </p:cNvSpPr>
          <p:nvPr>
            <p:ph type="title"/>
          </p:nvPr>
        </p:nvSpPr>
        <p:spPr>
          <a:xfrm>
            <a:off x="1251678" y="382385"/>
            <a:ext cx="10178322" cy="679499"/>
          </a:xfrm>
        </p:spPr>
        <p:txBody>
          <a:bodyPr>
            <a:noAutofit/>
          </a:bodyPr>
          <a:lstStyle/>
          <a:p>
            <a:pPr algn="ctr"/>
            <a:r>
              <a:rPr lang="en-IN"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DEPLOYMENT DIAGRAM</a:t>
            </a:r>
          </a:p>
        </p:txBody>
      </p:sp>
      <p:sp>
        <p:nvSpPr>
          <p:cNvPr id="3" name="Content Placeholder 2">
            <a:extLst>
              <a:ext uri="{FF2B5EF4-FFF2-40B4-BE49-F238E27FC236}">
                <a16:creationId xmlns:a16="http://schemas.microsoft.com/office/drawing/2014/main" id="{5D83F39B-B4F9-42BF-A382-FDD2D54FDD09}"/>
              </a:ext>
            </a:extLst>
          </p:cNvPr>
          <p:cNvSpPr>
            <a:spLocks noGrp="1"/>
          </p:cNvSpPr>
          <p:nvPr>
            <p:ph idx="1"/>
          </p:nvPr>
        </p:nvSpPr>
        <p:spPr>
          <a:xfrm>
            <a:off x="1251678" y="1061885"/>
            <a:ext cx="10178322" cy="855405"/>
          </a:xfrm>
        </p:spPr>
        <p:txBody>
          <a:bodyPr>
            <a:normAutofit lnSpcReduction="10000"/>
          </a:bodyPr>
          <a:lstStyle/>
          <a:p>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the  Deployment Diagram shows that association relationship that indicates a message or other type of  communication between nodes.</a:t>
            </a:r>
          </a:p>
        </p:txBody>
      </p:sp>
      <p:pic>
        <p:nvPicPr>
          <p:cNvPr id="4" name="Picture 3">
            <a:extLst>
              <a:ext uri="{FF2B5EF4-FFF2-40B4-BE49-F238E27FC236}">
                <a16:creationId xmlns:a16="http://schemas.microsoft.com/office/drawing/2014/main" id="{81DAB36C-CAF0-4B1D-A91C-3D4E9D9CF7B9}"/>
              </a:ext>
            </a:extLst>
          </p:cNvPr>
          <p:cNvPicPr/>
          <p:nvPr/>
        </p:nvPicPr>
        <p:blipFill>
          <a:blip r:embed="rId2">
            <a:graysc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679381" y="1947857"/>
            <a:ext cx="9750619" cy="4527758"/>
          </a:xfrm>
          <a:prstGeom prst="rect">
            <a:avLst/>
          </a:prstGeom>
          <a:noFill/>
        </p:spPr>
      </p:pic>
    </p:spTree>
    <p:extLst>
      <p:ext uri="{BB962C8B-B14F-4D97-AF65-F5344CB8AC3E}">
        <p14:creationId xmlns:p14="http://schemas.microsoft.com/office/powerpoint/2010/main" val="23755430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73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p:nvSpPr>
        <p:spPr>
          <a:xfrm>
            <a:off x="1524000" y="147935"/>
            <a:ext cx="9144000" cy="584775"/>
          </a:xfrm>
          <a:prstGeom prst="rect">
            <a:avLst/>
          </a:prstGeom>
        </p:spPr>
        <p:txBody>
          <a:bodyPr wrap="square">
            <a:spAutoFit/>
          </a:bodyPr>
          <a:lstStyle/>
          <a:p>
            <a:pPr algn="ctr">
              <a:spcBef>
                <a:spcPct val="0"/>
              </a:spcBef>
              <a:defRPr/>
            </a:pPr>
            <a:endParaRPr lang="en-US" sz="3200" b="1" dirty="0">
              <a:solidFill>
                <a:srgbClr val="FF0000"/>
              </a:solidFill>
              <a:latin typeface="Times New Roman" pitchFamily="18" charset="0"/>
              <a:cs typeface="Times New Roman" pitchFamily="18" charset="0"/>
            </a:endParaRPr>
          </a:p>
        </p:txBody>
      </p:sp>
      <p:sp>
        <p:nvSpPr>
          <p:cNvPr id="12" name="Rectangle 11">
            <a:extLst>
              <a:ext uri="{FF2B5EF4-FFF2-40B4-BE49-F238E27FC236}">
                <a16:creationId xmlns:a16="http://schemas.microsoft.com/office/drawing/2014/main" id="{ED99ACC8-3AA1-4301-B621-9451B2F5A001}"/>
              </a:ext>
            </a:extLst>
          </p:cNvPr>
          <p:cNvSpPr/>
          <p:nvPr/>
        </p:nvSpPr>
        <p:spPr>
          <a:xfrm>
            <a:off x="339213" y="0"/>
            <a:ext cx="646144" cy="6858001"/>
          </a:xfrm>
          <a:prstGeom prst="rect">
            <a:avLst/>
          </a:prstGeom>
          <a:gradFill>
            <a:gsLst>
              <a:gs pos="0">
                <a:srgbClr val="FFD966"/>
              </a:gs>
              <a:gs pos="0">
                <a:srgbClr val="FF99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6E57E77F-4772-418D-9C8F-035E16E8B072}"/>
              </a:ext>
            </a:extLst>
          </p:cNvPr>
          <p:cNvPicPr/>
          <p:nvPr/>
        </p:nvPicPr>
        <p:blipFill>
          <a:blip r:embed="rId2"/>
          <a:stretch>
            <a:fillRect/>
          </a:stretch>
        </p:blipFill>
        <p:spPr>
          <a:xfrm>
            <a:off x="5032959" y="618852"/>
            <a:ext cx="3417563" cy="3595156"/>
          </a:xfrm>
          <a:prstGeom prst="rect">
            <a:avLst/>
          </a:prstGeom>
          <a:noFill/>
          <a:ln>
            <a:noFill/>
            <a:prstDash/>
          </a:ln>
        </p:spPr>
      </p:pic>
      <p:sp>
        <p:nvSpPr>
          <p:cNvPr id="2" name="Rectangle 1">
            <a:extLst>
              <a:ext uri="{FF2B5EF4-FFF2-40B4-BE49-F238E27FC236}">
                <a16:creationId xmlns:a16="http://schemas.microsoft.com/office/drawing/2014/main" id="{B089E912-7736-401B-939B-5955AB26E491}"/>
              </a:ext>
            </a:extLst>
          </p:cNvPr>
          <p:cNvSpPr/>
          <p:nvPr/>
        </p:nvSpPr>
        <p:spPr>
          <a:xfrm>
            <a:off x="557849" y="295687"/>
            <a:ext cx="4561570" cy="646331"/>
          </a:xfrm>
          <a:prstGeom prst="rect">
            <a:avLst/>
          </a:prstGeom>
        </p:spPr>
        <p:txBody>
          <a:bodyPr wrap="none">
            <a:spAutoFit/>
          </a:bodyPr>
          <a:lstStyle/>
          <a:p>
            <a:r>
              <a:rPr lang="en-US" sz="3600" b="1" dirty="0"/>
              <a:t>IN ASSOCIATION WITH </a:t>
            </a:r>
          </a:p>
        </p:txBody>
      </p:sp>
      <p:pic>
        <p:nvPicPr>
          <p:cNvPr id="13" name="Picture 12">
            <a:extLst>
              <a:ext uri="{FF2B5EF4-FFF2-40B4-BE49-F238E27FC236}">
                <a16:creationId xmlns:a16="http://schemas.microsoft.com/office/drawing/2014/main" id="{6BF7A3D3-4A26-4C52-B13F-FDC1F8D9D263}"/>
              </a:ext>
            </a:extLst>
          </p:cNvPr>
          <p:cNvPicPr/>
          <p:nvPr/>
        </p:nvPicPr>
        <p:blipFill>
          <a:blip r:embed="rId3"/>
          <a:stretch>
            <a:fillRect/>
          </a:stretch>
        </p:blipFill>
        <p:spPr>
          <a:xfrm>
            <a:off x="339213" y="4659882"/>
            <a:ext cx="2190474" cy="2163011"/>
          </a:xfrm>
          <a:prstGeom prst="rect">
            <a:avLst/>
          </a:prstGeom>
          <a:solidFill>
            <a:schemeClr val="tx1">
              <a:lumMod val="50000"/>
              <a:lumOff val="50000"/>
            </a:schemeClr>
          </a:solidFill>
          <a:ln>
            <a:noFill/>
            <a:prstDash/>
          </a:ln>
        </p:spPr>
      </p:pic>
      <p:pic>
        <p:nvPicPr>
          <p:cNvPr id="16" name="Picture 15" descr="13&#10;">
            <a:extLst>
              <a:ext uri="{FF2B5EF4-FFF2-40B4-BE49-F238E27FC236}">
                <a16:creationId xmlns:a16="http://schemas.microsoft.com/office/drawing/2014/main" id="{1C82C540-FF6A-4D52-B9F1-A02DC8CDB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7149" y="4703493"/>
            <a:ext cx="2447654" cy="2154507"/>
          </a:xfrm>
          <a:prstGeom prst="rect">
            <a:avLst/>
          </a:prstGeom>
          <a:solidFill>
            <a:schemeClr val="bg1"/>
          </a:solidFill>
        </p:spPr>
      </p:pic>
      <p:pic>
        <p:nvPicPr>
          <p:cNvPr id="17" name="Picture 16">
            <a:extLst>
              <a:ext uri="{FF2B5EF4-FFF2-40B4-BE49-F238E27FC236}">
                <a16:creationId xmlns:a16="http://schemas.microsoft.com/office/drawing/2014/main" id="{3093A721-9FE1-4F9C-894D-52F45BAAC9B1}"/>
              </a:ext>
            </a:extLst>
          </p:cNvPr>
          <p:cNvPicPr/>
          <p:nvPr/>
        </p:nvPicPr>
        <p:blipFill>
          <a:blip r:embed="rId5"/>
          <a:stretch>
            <a:fillRect/>
          </a:stretch>
        </p:blipFill>
        <p:spPr>
          <a:xfrm>
            <a:off x="5992266" y="4720652"/>
            <a:ext cx="2673294" cy="2163922"/>
          </a:xfrm>
          <a:prstGeom prst="rect">
            <a:avLst/>
          </a:prstGeom>
          <a:solidFill>
            <a:schemeClr val="bg1"/>
          </a:solidFill>
          <a:ln>
            <a:noFill/>
            <a:prstDash/>
          </a:ln>
        </p:spPr>
      </p:pic>
      <p:pic>
        <p:nvPicPr>
          <p:cNvPr id="18" name="Picture 17">
            <a:extLst>
              <a:ext uri="{FF2B5EF4-FFF2-40B4-BE49-F238E27FC236}">
                <a16:creationId xmlns:a16="http://schemas.microsoft.com/office/drawing/2014/main" id="{FFECD327-68C2-40DD-970E-91C7B5D1439E}"/>
              </a:ext>
            </a:extLst>
          </p:cNvPr>
          <p:cNvPicPr/>
          <p:nvPr/>
        </p:nvPicPr>
        <p:blipFill>
          <a:blip r:embed="rId6"/>
          <a:stretch>
            <a:fillRect/>
          </a:stretch>
        </p:blipFill>
        <p:spPr>
          <a:xfrm>
            <a:off x="9176386" y="4738599"/>
            <a:ext cx="2954260" cy="2084294"/>
          </a:xfrm>
          <a:prstGeom prst="rect">
            <a:avLst/>
          </a:prstGeom>
          <a:noFill/>
          <a:ln>
            <a:noFill/>
            <a:prstDash/>
          </a:ln>
        </p:spPr>
      </p:pic>
    </p:spTree>
    <p:extLst>
      <p:ext uri="{BB962C8B-B14F-4D97-AF65-F5344CB8AC3E}">
        <p14:creationId xmlns:p14="http://schemas.microsoft.com/office/powerpoint/2010/main" val="28404120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C2E33-27D2-41CC-953D-F7818D5EFFA8}"/>
              </a:ext>
            </a:extLst>
          </p:cNvPr>
          <p:cNvSpPr>
            <a:spLocks noGrp="1"/>
          </p:cNvSpPr>
          <p:nvPr>
            <p:ph type="title"/>
          </p:nvPr>
        </p:nvSpPr>
        <p:spPr>
          <a:xfrm>
            <a:off x="1251678" y="382385"/>
            <a:ext cx="10178322" cy="661135"/>
          </a:xfrm>
        </p:spPr>
        <p:txBody>
          <a:bodyPr>
            <a:noAutofit/>
          </a:bodyPr>
          <a:lstStyle/>
          <a:p>
            <a:pPr algn="ctr"/>
            <a:r>
              <a:rPr lang="en-IN"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Object diagram</a:t>
            </a:r>
          </a:p>
        </p:txBody>
      </p:sp>
      <p:pic>
        <p:nvPicPr>
          <p:cNvPr id="4" name="Picture 3">
            <a:extLst>
              <a:ext uri="{FF2B5EF4-FFF2-40B4-BE49-F238E27FC236}">
                <a16:creationId xmlns:a16="http://schemas.microsoft.com/office/drawing/2014/main" id="{66B5B99B-6FBC-42B3-B128-28966CE37E39}"/>
              </a:ext>
            </a:extLst>
          </p:cNvPr>
          <p:cNvPicPr/>
          <p:nvPr/>
        </p:nvPicPr>
        <p:blipFill>
          <a:blip r:embed="rId2">
            <a:extLst>
              <a:ext uri="{28A0092B-C50C-407E-A947-70E740481C1C}">
                <a14:useLocalDpi xmlns:a14="http://schemas.microsoft.com/office/drawing/2010/main" val="0"/>
              </a:ext>
            </a:extLst>
          </a:blip>
          <a:stretch>
            <a:fillRect/>
          </a:stretch>
        </p:blipFill>
        <p:spPr>
          <a:xfrm>
            <a:off x="1077245" y="2719137"/>
            <a:ext cx="10239213" cy="4493707"/>
          </a:xfrm>
          <a:prstGeom prst="rect">
            <a:avLst/>
          </a:prstGeom>
        </p:spPr>
      </p:pic>
      <p:sp>
        <p:nvSpPr>
          <p:cNvPr id="5" name="TextBox 4">
            <a:extLst>
              <a:ext uri="{FF2B5EF4-FFF2-40B4-BE49-F238E27FC236}">
                <a16:creationId xmlns:a16="http://schemas.microsoft.com/office/drawing/2014/main" id="{C237FC4F-AA25-40D9-AF4C-A1F9B1AD1671}"/>
              </a:ext>
            </a:extLst>
          </p:cNvPr>
          <p:cNvSpPr txBox="1"/>
          <p:nvPr/>
        </p:nvSpPr>
        <p:spPr>
          <a:xfrm>
            <a:off x="1221232" y="1043520"/>
            <a:ext cx="10316157" cy="1200329"/>
          </a:xfrm>
          <a:prstGeom prst="rect">
            <a:avLst/>
          </a:prstGeom>
          <a:noFill/>
        </p:spPr>
        <p:txBody>
          <a:bodyPr wrap="none" rtlCol="0">
            <a:spAutoFit/>
          </a:bodyPr>
          <a:lstStyle/>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 this object diagram there are five object namely level controller, Main menu, </a:t>
            </a:r>
          </a:p>
          <a:p>
            <a:pPr algn="just"/>
            <a:r>
              <a:rPr lang="en-IN" sz="2400" dirty="0">
                <a:latin typeface="Times New Roman" panose="02020603050405020304" pitchFamily="18" charset="0"/>
                <a:cs typeface="Times New Roman" panose="02020603050405020304" pitchFamily="18" charset="0"/>
              </a:rPr>
              <a:t>    Player controller ,Game object controller, Scoreboard.</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 these object diagram , we used Association  relationship only.</a:t>
            </a:r>
          </a:p>
        </p:txBody>
      </p:sp>
    </p:spTree>
    <p:extLst>
      <p:ext uri="{BB962C8B-B14F-4D97-AF65-F5344CB8AC3E}">
        <p14:creationId xmlns:p14="http://schemas.microsoft.com/office/powerpoint/2010/main" val="22177037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60C9-AFF5-4881-B5CB-D7196EDF389B}"/>
              </a:ext>
            </a:extLst>
          </p:cNvPr>
          <p:cNvSpPr>
            <a:spLocks noGrp="1"/>
          </p:cNvSpPr>
          <p:nvPr>
            <p:ph type="title"/>
          </p:nvPr>
        </p:nvSpPr>
        <p:spPr>
          <a:xfrm>
            <a:off x="1251678" y="135647"/>
            <a:ext cx="10178322" cy="933797"/>
          </a:xfrm>
        </p:spPr>
        <p:txBody>
          <a:bodyPr>
            <a:normAutofit/>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Data flow diagrams (</a:t>
            </a:r>
            <a:r>
              <a:rPr lang="en-US" sz="5400" dirty="0" err="1">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dfd</a:t>
            </a: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a:t>
            </a:r>
          </a:p>
        </p:txBody>
      </p:sp>
      <p:sp>
        <p:nvSpPr>
          <p:cNvPr id="4" name="TextBox 3">
            <a:extLst>
              <a:ext uri="{FF2B5EF4-FFF2-40B4-BE49-F238E27FC236}">
                <a16:creationId xmlns:a16="http://schemas.microsoft.com/office/drawing/2014/main" id="{DBD7483A-8145-4439-8BBD-68985E54950D}"/>
              </a:ext>
            </a:extLst>
          </p:cNvPr>
          <p:cNvSpPr txBox="1"/>
          <p:nvPr/>
        </p:nvSpPr>
        <p:spPr>
          <a:xfrm>
            <a:off x="1647371" y="885373"/>
            <a:ext cx="9782629" cy="286232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t>The Data Flow Diagram (DFD) is a structured analysis and design method.</a:t>
            </a:r>
          </a:p>
          <a:p>
            <a:pPr marL="342900" indent="-342900" algn="just">
              <a:buFont typeface="Arial" panose="020B0604020202020204" pitchFamily="34" charset="0"/>
              <a:buChar char="•"/>
            </a:pPr>
            <a:r>
              <a:rPr lang="en-US" sz="2000" dirty="0"/>
              <a:t> It is traditional visual representation of the information flows within a system. </a:t>
            </a:r>
          </a:p>
          <a:p>
            <a:pPr marL="342900" indent="-342900" algn="just">
              <a:buFont typeface="Arial" panose="020B0604020202020204" pitchFamily="34" charset="0"/>
              <a:buChar char="•"/>
            </a:pPr>
            <a:r>
              <a:rPr lang="en-US" sz="2000" dirty="0"/>
              <a:t>Data Flow Diagram(DFD) is widely used for software analysis and design. </a:t>
            </a:r>
          </a:p>
          <a:p>
            <a:pPr marL="342900" indent="-342900" algn="just">
              <a:buFont typeface="Arial" panose="020B0604020202020204" pitchFamily="34" charset="0"/>
              <a:buChar char="•"/>
            </a:pPr>
            <a:r>
              <a:rPr lang="en-US" sz="2000" dirty="0"/>
              <a:t>Data flow involves four symbols they are Process, Data object ,Data store ,External entity.</a:t>
            </a:r>
          </a:p>
          <a:p>
            <a:pPr marL="342900" indent="-342900" algn="just">
              <a:buFont typeface="Arial" panose="020B0604020202020204" pitchFamily="34" charset="0"/>
              <a:buChar char="•"/>
            </a:pPr>
            <a:r>
              <a:rPr lang="en-US" sz="2000" dirty="0"/>
              <a:t>A neat and clear DFD can depict a good amount of the system requirements graphically.</a:t>
            </a:r>
          </a:p>
          <a:p>
            <a:pPr marL="342900" indent="-342900" algn="just">
              <a:buFont typeface="Arial" panose="020B0604020202020204" pitchFamily="34" charset="0"/>
              <a:buChar char="•"/>
            </a:pPr>
            <a:r>
              <a:rPr lang="en-US" sz="2000" dirty="0"/>
              <a:t>In this there are having 3 levels namely</a:t>
            </a:r>
          </a:p>
          <a:p>
            <a:pPr algn="just"/>
            <a:r>
              <a:rPr lang="en-US" sz="2000" dirty="0"/>
              <a:t>					* Level 0 </a:t>
            </a:r>
          </a:p>
          <a:p>
            <a:pPr algn="just"/>
            <a:r>
              <a:rPr lang="en-US" sz="2000" dirty="0"/>
              <a:t>					* Level 1 &amp;</a:t>
            </a:r>
          </a:p>
          <a:p>
            <a:pPr algn="just"/>
            <a:r>
              <a:rPr lang="en-US" sz="2000" dirty="0"/>
              <a:t>					* Level 2</a:t>
            </a:r>
          </a:p>
        </p:txBody>
      </p:sp>
      <p:sp>
        <p:nvSpPr>
          <p:cNvPr id="6" name="Rounded Rectangle 4">
            <a:extLst>
              <a:ext uri="{FF2B5EF4-FFF2-40B4-BE49-F238E27FC236}">
                <a16:creationId xmlns:a16="http://schemas.microsoft.com/office/drawing/2014/main" id="{91F75142-2106-43C9-B1B1-C8616279D641}"/>
              </a:ext>
            </a:extLst>
          </p:cNvPr>
          <p:cNvSpPr/>
          <p:nvPr/>
        </p:nvSpPr>
        <p:spPr>
          <a:xfrm>
            <a:off x="5319485" y="4617509"/>
            <a:ext cx="2438400" cy="10668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OPENING &amp; PLAYING GAME</a:t>
            </a:r>
          </a:p>
        </p:txBody>
      </p:sp>
      <p:sp>
        <p:nvSpPr>
          <p:cNvPr id="7" name="Rectangle 6">
            <a:extLst>
              <a:ext uri="{FF2B5EF4-FFF2-40B4-BE49-F238E27FC236}">
                <a16:creationId xmlns:a16="http://schemas.microsoft.com/office/drawing/2014/main" id="{B996374A-F6CC-4553-ABC9-DADB7ADE81A9}"/>
              </a:ext>
            </a:extLst>
          </p:cNvPr>
          <p:cNvSpPr/>
          <p:nvPr/>
        </p:nvSpPr>
        <p:spPr>
          <a:xfrm>
            <a:off x="8519885" y="4693709"/>
            <a:ext cx="22098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EXIT GAME</a:t>
            </a:r>
          </a:p>
        </p:txBody>
      </p:sp>
      <p:cxnSp>
        <p:nvCxnSpPr>
          <p:cNvPr id="8" name="Straight Arrow Connector 7">
            <a:extLst>
              <a:ext uri="{FF2B5EF4-FFF2-40B4-BE49-F238E27FC236}">
                <a16:creationId xmlns:a16="http://schemas.microsoft.com/office/drawing/2014/main" id="{EEDBF82C-2B42-40C4-AA4F-4637400147A9}"/>
              </a:ext>
            </a:extLst>
          </p:cNvPr>
          <p:cNvCxnSpPr>
            <a:cxnSpLocks/>
            <a:endCxn id="6" idx="1"/>
          </p:cNvCxnSpPr>
          <p:nvPr/>
        </p:nvCxnSpPr>
        <p:spPr>
          <a:xfrm>
            <a:off x="4557485" y="5150909"/>
            <a:ext cx="762000" cy="158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05FAC57-531C-4A22-80D0-F5BA61BCFA4C}"/>
              </a:ext>
            </a:extLst>
          </p:cNvPr>
          <p:cNvCxnSpPr/>
          <p:nvPr/>
        </p:nvCxnSpPr>
        <p:spPr>
          <a:xfrm>
            <a:off x="7757885" y="5149321"/>
            <a:ext cx="762000" cy="158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2694D52-BEB0-4058-9B6E-CE6E1F6C78F8}"/>
              </a:ext>
            </a:extLst>
          </p:cNvPr>
          <p:cNvSpPr/>
          <p:nvPr/>
        </p:nvSpPr>
        <p:spPr>
          <a:xfrm>
            <a:off x="2347685" y="4693709"/>
            <a:ext cx="22098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PLAYER</a:t>
            </a:r>
          </a:p>
        </p:txBody>
      </p:sp>
      <p:sp>
        <p:nvSpPr>
          <p:cNvPr id="13" name="Rectangle 12">
            <a:extLst>
              <a:ext uri="{FF2B5EF4-FFF2-40B4-BE49-F238E27FC236}">
                <a16:creationId xmlns:a16="http://schemas.microsoft.com/office/drawing/2014/main" id="{47CB66CE-C449-45C1-81F0-B86E934BE818}"/>
              </a:ext>
            </a:extLst>
          </p:cNvPr>
          <p:cNvSpPr/>
          <p:nvPr/>
        </p:nvSpPr>
        <p:spPr>
          <a:xfrm>
            <a:off x="4473264" y="3659658"/>
            <a:ext cx="4403747" cy="707886"/>
          </a:xfrm>
          <a:prstGeom prst="rect">
            <a:avLst/>
          </a:prstGeom>
        </p:spPr>
        <p:txBody>
          <a:bodyPr wrap="square">
            <a:spAutoFit/>
          </a:bodyPr>
          <a:lstStyle/>
          <a:p>
            <a:r>
              <a:rPr lang="en-US" sz="4000" b="1" dirty="0">
                <a:ln>
                  <a:solidFill>
                    <a:srgbClr val="FFFF00"/>
                  </a:solidFill>
                </a:ln>
              </a:rPr>
              <a:t> LEVEL 0 DFD</a:t>
            </a:r>
          </a:p>
        </p:txBody>
      </p:sp>
    </p:spTree>
    <p:extLst>
      <p:ext uri="{BB962C8B-B14F-4D97-AF65-F5344CB8AC3E}">
        <p14:creationId xmlns:p14="http://schemas.microsoft.com/office/powerpoint/2010/main" val="21288734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96A74-A7A8-413F-B246-A489E35CBA91}"/>
              </a:ext>
            </a:extLst>
          </p:cNvPr>
          <p:cNvSpPr>
            <a:spLocks noGrp="1"/>
          </p:cNvSpPr>
          <p:nvPr>
            <p:ph type="title"/>
          </p:nvPr>
        </p:nvSpPr>
        <p:spPr>
          <a:xfrm>
            <a:off x="4241621" y="516457"/>
            <a:ext cx="4205693" cy="923901"/>
          </a:xfrm>
        </p:spPr>
        <p:txBody>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Level 1 </a:t>
            </a:r>
            <a:r>
              <a:rPr lang="en-US" sz="5400" dirty="0" err="1">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dfd</a:t>
            </a: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 </a:t>
            </a:r>
          </a:p>
        </p:txBody>
      </p:sp>
      <p:pic>
        <p:nvPicPr>
          <p:cNvPr id="5" name="Picture 4" descr="LEVEL 0 1 2 uk2.0 dfd - PowerPoint">
            <a:extLst>
              <a:ext uri="{FF2B5EF4-FFF2-40B4-BE49-F238E27FC236}">
                <a16:creationId xmlns:a16="http://schemas.microsoft.com/office/drawing/2014/main" id="{A5E00AE2-B4F7-44E5-A7EC-9A045D012626}"/>
              </a:ext>
            </a:extLst>
          </p:cNvPr>
          <p:cNvPicPr>
            <a:picLocks noChangeAspect="1"/>
          </p:cNvPicPr>
          <p:nvPr/>
        </p:nvPicPr>
        <p:blipFill rotWithShape="1">
          <a:blip r:embed="rId2"/>
          <a:srcRect l="35714" t="27389" r="20357" b="13568"/>
          <a:stretch/>
        </p:blipFill>
        <p:spPr>
          <a:xfrm>
            <a:off x="914400" y="1277023"/>
            <a:ext cx="10943771" cy="5341492"/>
          </a:xfrm>
          <a:prstGeom prst="rect">
            <a:avLst/>
          </a:prstGeom>
        </p:spPr>
      </p:pic>
    </p:spTree>
    <p:extLst>
      <p:ext uri="{BB962C8B-B14F-4D97-AF65-F5344CB8AC3E}">
        <p14:creationId xmlns:p14="http://schemas.microsoft.com/office/powerpoint/2010/main" val="152723123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96A74-A7A8-413F-B246-A489E35CBA91}"/>
              </a:ext>
            </a:extLst>
          </p:cNvPr>
          <p:cNvSpPr>
            <a:spLocks noGrp="1"/>
          </p:cNvSpPr>
          <p:nvPr>
            <p:ph type="title"/>
          </p:nvPr>
        </p:nvSpPr>
        <p:spPr>
          <a:xfrm>
            <a:off x="4241621" y="516457"/>
            <a:ext cx="4205693" cy="923901"/>
          </a:xfrm>
        </p:spPr>
        <p:txBody>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Level 2 </a:t>
            </a:r>
            <a:r>
              <a:rPr lang="en-US" sz="5400" dirty="0" err="1">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dfd</a:t>
            </a: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 </a:t>
            </a:r>
          </a:p>
        </p:txBody>
      </p:sp>
      <p:pic>
        <p:nvPicPr>
          <p:cNvPr id="4" name="Picture 3" descr="LEVEL 0 1 2 uk2.0 dfd - PowerPoint">
            <a:extLst>
              <a:ext uri="{FF2B5EF4-FFF2-40B4-BE49-F238E27FC236}">
                <a16:creationId xmlns:a16="http://schemas.microsoft.com/office/drawing/2014/main" id="{693A0DFF-239B-43C0-A2D2-20362B7A4B97}"/>
              </a:ext>
            </a:extLst>
          </p:cNvPr>
          <p:cNvPicPr>
            <a:picLocks noChangeAspect="1"/>
          </p:cNvPicPr>
          <p:nvPr/>
        </p:nvPicPr>
        <p:blipFill rotWithShape="1">
          <a:blip r:embed="rId2"/>
          <a:srcRect l="35713" t="27168" r="20477" b="10472"/>
          <a:stretch/>
        </p:blipFill>
        <p:spPr>
          <a:xfrm>
            <a:off x="1190171" y="1254996"/>
            <a:ext cx="10668000" cy="5356261"/>
          </a:xfrm>
          <a:prstGeom prst="rect">
            <a:avLst/>
          </a:prstGeom>
        </p:spPr>
      </p:pic>
    </p:spTree>
    <p:extLst>
      <p:ext uri="{BB962C8B-B14F-4D97-AF65-F5344CB8AC3E}">
        <p14:creationId xmlns:p14="http://schemas.microsoft.com/office/powerpoint/2010/main" val="16791302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B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569C-66A2-4326-B24A-A0C94E2AD570}"/>
              </a:ext>
            </a:extLst>
          </p:cNvPr>
          <p:cNvSpPr>
            <a:spLocks noGrp="1"/>
          </p:cNvSpPr>
          <p:nvPr>
            <p:ph type="title"/>
          </p:nvPr>
        </p:nvSpPr>
        <p:spPr>
          <a:xfrm>
            <a:off x="1268097" y="2814877"/>
            <a:ext cx="10178322" cy="1199213"/>
          </a:xfrm>
          <a:gradFill>
            <a:gsLst>
              <a:gs pos="0">
                <a:srgbClr val="FFCA4E"/>
              </a:gs>
              <a:gs pos="30000">
                <a:srgbClr val="F8B323"/>
              </a:gs>
            </a:gsLst>
            <a:path path="shape">
              <a:fillToRect l="50000" t="50000" r="50000" b="50000"/>
            </a:path>
          </a:gradFill>
        </p:spPr>
        <p:txBody>
          <a:bodyPr>
            <a:normAutofit/>
          </a:bodyPr>
          <a:lstStyle/>
          <a:p>
            <a:pPr algn="ctr"/>
            <a:r>
              <a:rPr lang="en-IN"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implementation</a:t>
            </a:r>
          </a:p>
        </p:txBody>
      </p:sp>
    </p:spTree>
    <p:extLst>
      <p:ext uri="{BB962C8B-B14F-4D97-AF65-F5344CB8AC3E}">
        <p14:creationId xmlns:p14="http://schemas.microsoft.com/office/powerpoint/2010/main" val="7241815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B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89C7-C35B-47A7-8329-6DE123456C5B}"/>
              </a:ext>
            </a:extLst>
          </p:cNvPr>
          <p:cNvSpPr>
            <a:spLocks noGrp="1"/>
          </p:cNvSpPr>
          <p:nvPr>
            <p:ph type="title"/>
          </p:nvPr>
        </p:nvSpPr>
        <p:spPr>
          <a:xfrm>
            <a:off x="1150374" y="102957"/>
            <a:ext cx="10133142" cy="778758"/>
          </a:xfrm>
          <a:noFill/>
        </p:spPr>
        <p:txBody>
          <a:bodyPr>
            <a:normAutofit fontScale="90000"/>
          </a:bodyPr>
          <a:lstStyle/>
          <a:p>
            <a:pPr algn="ctr"/>
            <a:r>
              <a:rPr lang="en-US" sz="5400" dirty="0">
                <a:ln>
                  <a:solidFill>
                    <a:srgbClr val="FFFF00"/>
                  </a:solidFill>
                </a:ln>
                <a:solidFill>
                  <a:schemeClr val="tx1"/>
                </a:solidFill>
              </a:rPr>
              <a:t>Modules</a:t>
            </a:r>
          </a:p>
        </p:txBody>
      </p:sp>
      <p:sp>
        <p:nvSpPr>
          <p:cNvPr id="7" name="TextBox 6">
            <a:extLst>
              <a:ext uri="{FF2B5EF4-FFF2-40B4-BE49-F238E27FC236}">
                <a16:creationId xmlns:a16="http://schemas.microsoft.com/office/drawing/2014/main" id="{B3B2CFDC-56FA-44B9-91AE-D3FF0ADDFBF7}"/>
              </a:ext>
            </a:extLst>
          </p:cNvPr>
          <p:cNvSpPr txBox="1"/>
          <p:nvPr/>
        </p:nvSpPr>
        <p:spPr>
          <a:xfrm>
            <a:off x="1509486" y="1756228"/>
            <a:ext cx="5196114" cy="3231654"/>
          </a:xfrm>
          <a:prstGeom prst="rect">
            <a:avLst/>
          </a:prstGeom>
          <a:noFill/>
        </p:spPr>
        <p:txBody>
          <a:bodyPr wrap="square" rtlCol="0">
            <a:spAutoFit/>
          </a:bodyPr>
          <a:lstStyle/>
          <a:p>
            <a:r>
              <a:rPr lang="en-US" sz="2400" dirty="0"/>
              <a:t> </a:t>
            </a:r>
            <a:r>
              <a:rPr lang="en-US" sz="3600" b="1" dirty="0"/>
              <a:t>NORMAL</a:t>
            </a:r>
            <a:endParaRPr lang="en-US" sz="2400" b="1" dirty="0"/>
          </a:p>
          <a:p>
            <a:pPr marL="285750" indent="-285750">
              <a:buFont typeface="Arial" panose="020B0604020202020204" pitchFamily="34" charset="0"/>
              <a:buChar char="•"/>
            </a:pPr>
            <a:r>
              <a:rPr lang="en-US" sz="2400" dirty="0"/>
              <a:t>In Normal chapter the random number is generated and displayed at top of the screen. </a:t>
            </a:r>
          </a:p>
          <a:p>
            <a:pPr marL="285750" indent="-285750">
              <a:buFont typeface="Arial" panose="020B0604020202020204" pitchFamily="34" charset="0"/>
              <a:buChar char="•"/>
            </a:pPr>
            <a:r>
              <a:rPr lang="en-US" sz="2400" dirty="0"/>
              <a:t>The size of random number is relied on level to level.</a:t>
            </a:r>
          </a:p>
          <a:p>
            <a:pPr marL="285750" indent="-285750">
              <a:buFont typeface="Arial" panose="020B0604020202020204" pitchFamily="34" charset="0"/>
              <a:buChar char="•"/>
            </a:pPr>
            <a:r>
              <a:rPr lang="en-US" sz="2400" dirty="0"/>
              <a:t>It is very convenient to the players to play.</a:t>
            </a:r>
          </a:p>
        </p:txBody>
      </p:sp>
      <p:pic>
        <p:nvPicPr>
          <p:cNvPr id="6" name="Picture 5">
            <a:extLst>
              <a:ext uri="{FF2B5EF4-FFF2-40B4-BE49-F238E27FC236}">
                <a16:creationId xmlns:a16="http://schemas.microsoft.com/office/drawing/2014/main" id="{FF781557-68D9-48FD-8D4B-170DC14546A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9816" y="1508882"/>
            <a:ext cx="2503706" cy="4729686"/>
          </a:xfrm>
          <a:prstGeom prst="rect">
            <a:avLst/>
          </a:prstGeom>
          <a:noFill/>
          <a:ln>
            <a:noFill/>
          </a:ln>
        </p:spPr>
      </p:pic>
      <p:sp>
        <p:nvSpPr>
          <p:cNvPr id="10" name="Google Shape;311;p31">
            <a:extLst>
              <a:ext uri="{FF2B5EF4-FFF2-40B4-BE49-F238E27FC236}">
                <a16:creationId xmlns:a16="http://schemas.microsoft.com/office/drawing/2014/main" id="{A988356F-D81D-40D8-A9D3-ADAF0A2AB4DF}"/>
              </a:ext>
            </a:extLst>
          </p:cNvPr>
          <p:cNvSpPr/>
          <p:nvPr/>
        </p:nvSpPr>
        <p:spPr>
          <a:xfrm>
            <a:off x="8565249" y="1033306"/>
            <a:ext cx="2757830" cy="5533827"/>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99586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B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89C7-C35B-47A7-8329-6DE123456C5B}"/>
              </a:ext>
            </a:extLst>
          </p:cNvPr>
          <p:cNvSpPr>
            <a:spLocks noGrp="1"/>
          </p:cNvSpPr>
          <p:nvPr>
            <p:ph type="title"/>
          </p:nvPr>
        </p:nvSpPr>
        <p:spPr>
          <a:xfrm>
            <a:off x="2362127" y="140769"/>
            <a:ext cx="6702151" cy="778758"/>
          </a:xfrm>
        </p:spPr>
        <p:txBody>
          <a:bodyPr>
            <a:normAutofit fontScale="90000"/>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rPr>
              <a:t>Modules</a:t>
            </a:r>
          </a:p>
        </p:txBody>
      </p:sp>
      <p:sp>
        <p:nvSpPr>
          <p:cNvPr id="7" name="TextBox 6">
            <a:extLst>
              <a:ext uri="{FF2B5EF4-FFF2-40B4-BE49-F238E27FC236}">
                <a16:creationId xmlns:a16="http://schemas.microsoft.com/office/drawing/2014/main" id="{B3B2CFDC-56FA-44B9-91AE-D3FF0ADDFBF7}"/>
              </a:ext>
            </a:extLst>
          </p:cNvPr>
          <p:cNvSpPr txBox="1"/>
          <p:nvPr/>
        </p:nvSpPr>
        <p:spPr>
          <a:xfrm>
            <a:off x="1494971" y="1756228"/>
            <a:ext cx="4601029" cy="4770537"/>
          </a:xfrm>
          <a:prstGeom prst="rect">
            <a:avLst/>
          </a:prstGeom>
          <a:noFill/>
        </p:spPr>
        <p:txBody>
          <a:bodyPr wrap="square" rtlCol="0">
            <a:spAutoFit/>
          </a:bodyPr>
          <a:lstStyle/>
          <a:p>
            <a:r>
              <a:rPr lang="en-US" sz="3200" dirty="0"/>
              <a:t> </a:t>
            </a:r>
            <a:r>
              <a:rPr lang="en-US" sz="4000" b="1" dirty="0"/>
              <a:t>Memorise</a:t>
            </a:r>
          </a:p>
          <a:p>
            <a:pPr marL="285750" indent="-285750">
              <a:buFont typeface="Arial" panose="020B0604020202020204" pitchFamily="34" charset="0"/>
              <a:buChar char="•"/>
            </a:pPr>
            <a:r>
              <a:rPr lang="en-US" sz="2400" dirty="0"/>
              <a:t>In Memorise chapter we memorize the random number and number is set out over the screen in few seconds.</a:t>
            </a:r>
          </a:p>
          <a:p>
            <a:pPr marL="285750" indent="-285750">
              <a:buFont typeface="Arial" panose="020B0604020202020204" pitchFamily="34" charset="0"/>
              <a:buChar char="•"/>
            </a:pPr>
            <a:r>
              <a:rPr lang="en-US" sz="2400" dirty="0"/>
              <a:t>After the number disappears. </a:t>
            </a:r>
          </a:p>
          <a:p>
            <a:pPr marL="285750" indent="-285750">
              <a:buFont typeface="Arial" panose="020B0604020202020204" pitchFamily="34" charset="0"/>
              <a:buChar char="•"/>
            </a:pPr>
            <a:r>
              <a:rPr lang="en-US" sz="2400" dirty="0"/>
              <a:t>We should remember the number and drag the dots within a given time limit. </a:t>
            </a:r>
          </a:p>
          <a:p>
            <a:pPr marL="285750" indent="-285750">
              <a:buFont typeface="Arial" panose="020B0604020202020204" pitchFamily="34" charset="0"/>
              <a:buChar char="•"/>
            </a:pPr>
            <a:r>
              <a:rPr lang="en-US" sz="2400" dirty="0"/>
              <a:t>This chapter notices how much memory power you have to play these level .</a:t>
            </a:r>
            <a:endParaRPr lang="en-US" sz="3200" b="1" dirty="0"/>
          </a:p>
        </p:txBody>
      </p:sp>
      <p:pic>
        <p:nvPicPr>
          <p:cNvPr id="11" name="Picture 10">
            <a:extLst>
              <a:ext uri="{FF2B5EF4-FFF2-40B4-BE49-F238E27FC236}">
                <a16:creationId xmlns:a16="http://schemas.microsoft.com/office/drawing/2014/main" id="{741C73D3-6A44-4972-B5A5-424B9D07910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7174" y="1756228"/>
            <a:ext cx="2094271" cy="4112772"/>
          </a:xfrm>
          <a:prstGeom prst="rect">
            <a:avLst/>
          </a:prstGeom>
          <a:noFill/>
          <a:ln>
            <a:noFill/>
          </a:ln>
        </p:spPr>
      </p:pic>
      <p:pic>
        <p:nvPicPr>
          <p:cNvPr id="17" name="Picture 16">
            <a:extLst>
              <a:ext uri="{FF2B5EF4-FFF2-40B4-BE49-F238E27FC236}">
                <a16:creationId xmlns:a16="http://schemas.microsoft.com/office/drawing/2014/main" id="{A839243E-FBDF-43F5-818B-ADBE9842134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046" y="1741480"/>
            <a:ext cx="2213749" cy="4112772"/>
          </a:xfrm>
          <a:prstGeom prst="rect">
            <a:avLst/>
          </a:prstGeom>
          <a:noFill/>
          <a:ln>
            <a:noFill/>
          </a:ln>
        </p:spPr>
      </p:pic>
      <p:sp>
        <p:nvSpPr>
          <p:cNvPr id="18" name="Google Shape;311;p31">
            <a:extLst>
              <a:ext uri="{FF2B5EF4-FFF2-40B4-BE49-F238E27FC236}">
                <a16:creationId xmlns:a16="http://schemas.microsoft.com/office/drawing/2014/main" id="{E065A7DF-2B7A-49C4-ACCE-9A351725A828}"/>
              </a:ext>
            </a:extLst>
          </p:cNvPr>
          <p:cNvSpPr/>
          <p:nvPr/>
        </p:nvSpPr>
        <p:spPr>
          <a:xfrm>
            <a:off x="6917356" y="1386348"/>
            <a:ext cx="2326683" cy="4771085"/>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9" name="Google Shape;311;p31">
            <a:extLst>
              <a:ext uri="{FF2B5EF4-FFF2-40B4-BE49-F238E27FC236}">
                <a16:creationId xmlns:a16="http://schemas.microsoft.com/office/drawing/2014/main" id="{02C47027-C344-49BB-BBE2-55C60DF36A0A}"/>
              </a:ext>
            </a:extLst>
          </p:cNvPr>
          <p:cNvSpPr/>
          <p:nvPr/>
        </p:nvSpPr>
        <p:spPr>
          <a:xfrm>
            <a:off x="9713984" y="1386348"/>
            <a:ext cx="2326683" cy="4771085"/>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323551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B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89C7-C35B-47A7-8329-6DE123456C5B}"/>
              </a:ext>
            </a:extLst>
          </p:cNvPr>
          <p:cNvSpPr>
            <a:spLocks noGrp="1"/>
          </p:cNvSpPr>
          <p:nvPr>
            <p:ph type="title"/>
          </p:nvPr>
        </p:nvSpPr>
        <p:spPr>
          <a:xfrm>
            <a:off x="2402135" y="157510"/>
            <a:ext cx="6664708" cy="778758"/>
          </a:xfrm>
        </p:spPr>
        <p:txBody>
          <a:bodyPr>
            <a:normAutofit fontScale="90000"/>
          </a:bodyPr>
          <a:lstStyle/>
          <a:p>
            <a:pPr algn="ctr"/>
            <a:r>
              <a:rPr lang="en-US" sz="5400" dirty="0">
                <a:ln>
                  <a:solidFill>
                    <a:srgbClr val="FFFF00"/>
                  </a:solidFill>
                </a:ln>
                <a:solidFill>
                  <a:schemeClr val="tx1"/>
                </a:solidFill>
              </a:rPr>
              <a:t>Modules</a:t>
            </a:r>
          </a:p>
        </p:txBody>
      </p:sp>
      <p:sp>
        <p:nvSpPr>
          <p:cNvPr id="7" name="TextBox 6">
            <a:extLst>
              <a:ext uri="{FF2B5EF4-FFF2-40B4-BE49-F238E27FC236}">
                <a16:creationId xmlns:a16="http://schemas.microsoft.com/office/drawing/2014/main" id="{B3B2CFDC-56FA-44B9-91AE-D3FF0ADDFBF7}"/>
              </a:ext>
            </a:extLst>
          </p:cNvPr>
          <p:cNvSpPr txBox="1"/>
          <p:nvPr/>
        </p:nvSpPr>
        <p:spPr>
          <a:xfrm>
            <a:off x="1524000" y="1756228"/>
            <a:ext cx="5167086" cy="3293209"/>
          </a:xfrm>
          <a:prstGeom prst="rect">
            <a:avLst/>
          </a:prstGeom>
          <a:noFill/>
        </p:spPr>
        <p:txBody>
          <a:bodyPr wrap="square" rtlCol="0">
            <a:spAutoFit/>
          </a:bodyPr>
          <a:lstStyle/>
          <a:p>
            <a:r>
              <a:rPr lang="en-US" sz="4000" b="1" dirty="0"/>
              <a:t>Reverse</a:t>
            </a:r>
            <a:r>
              <a:rPr lang="en-US" sz="2400" dirty="0"/>
              <a:t> </a:t>
            </a:r>
            <a:endParaRPr lang="en-US" sz="2400" b="1" dirty="0"/>
          </a:p>
          <a:p>
            <a:pPr marL="285750" indent="-285750">
              <a:buFont typeface="Arial" panose="020B0604020202020204" pitchFamily="34" charset="0"/>
              <a:buChar char="•"/>
            </a:pPr>
            <a:r>
              <a:rPr lang="en-US" sz="2400" dirty="0"/>
              <a:t>In Reverse chapter the random number is generated and displayed at top of the screen in reverse manner. </a:t>
            </a:r>
          </a:p>
          <a:p>
            <a:pPr marL="285750" indent="-285750">
              <a:buFont typeface="Arial" panose="020B0604020202020204" pitchFamily="34" charset="0"/>
              <a:buChar char="•"/>
            </a:pPr>
            <a:r>
              <a:rPr lang="en-US" sz="2400" dirty="0"/>
              <a:t>Analyze the numbers and connect the dots in reverse.</a:t>
            </a:r>
          </a:p>
          <a:p>
            <a:pPr marL="285750" indent="-285750">
              <a:buFont typeface="Arial" panose="020B0604020202020204" pitchFamily="34" charset="0"/>
              <a:buChar char="•"/>
            </a:pPr>
            <a:r>
              <a:rPr lang="en-US" sz="2400" dirty="0"/>
              <a:t>It is complicated to the players to play.</a:t>
            </a:r>
          </a:p>
        </p:txBody>
      </p:sp>
      <p:pic>
        <p:nvPicPr>
          <p:cNvPr id="16" name="Picture 15">
            <a:extLst>
              <a:ext uri="{FF2B5EF4-FFF2-40B4-BE49-F238E27FC236}">
                <a16:creationId xmlns:a16="http://schemas.microsoft.com/office/drawing/2014/main" id="{F9A22D3B-F17C-4B12-9FCB-49FEF99A3A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33091" y="604684"/>
            <a:ext cx="2906626" cy="5998768"/>
          </a:xfrm>
          <a:prstGeom prst="rect">
            <a:avLst/>
          </a:prstGeom>
          <a:noFill/>
          <a:ln>
            <a:noFill/>
          </a:ln>
          <a:scene3d>
            <a:camera prst="orthographicFront"/>
            <a:lightRig rig="threePt" dir="t"/>
          </a:scene3d>
          <a:sp3d>
            <a:bevelT w="139700" h="139700" prst="divot"/>
          </a:sp3d>
        </p:spPr>
      </p:pic>
      <p:pic>
        <p:nvPicPr>
          <p:cNvPr id="17" name="Picture 16">
            <a:extLst>
              <a:ext uri="{FF2B5EF4-FFF2-40B4-BE49-F238E27FC236}">
                <a16:creationId xmlns:a16="http://schemas.microsoft.com/office/drawing/2014/main" id="{3E8593A6-4629-4657-8D61-D857C4E7D349}"/>
              </a:ext>
            </a:extLst>
          </p:cNvPr>
          <p:cNvPicPr>
            <a:picLocks noChangeAspect="1"/>
          </p:cNvPicPr>
          <p:nvPr/>
        </p:nvPicPr>
        <p:blipFill>
          <a:blip r:embed="rId3"/>
          <a:stretch>
            <a:fillRect/>
          </a:stretch>
        </p:blipFill>
        <p:spPr>
          <a:xfrm>
            <a:off x="7994979" y="413134"/>
            <a:ext cx="4507360" cy="6603452"/>
          </a:xfrm>
          <a:prstGeom prst="rect">
            <a:avLst/>
          </a:prstGeom>
        </p:spPr>
      </p:pic>
    </p:spTree>
    <p:extLst>
      <p:ext uri="{BB962C8B-B14F-4D97-AF65-F5344CB8AC3E}">
        <p14:creationId xmlns:p14="http://schemas.microsoft.com/office/powerpoint/2010/main" val="20842589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B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89C7-C35B-47A7-8329-6DE123456C5B}"/>
              </a:ext>
            </a:extLst>
          </p:cNvPr>
          <p:cNvSpPr>
            <a:spLocks noGrp="1"/>
          </p:cNvSpPr>
          <p:nvPr>
            <p:ph type="title"/>
          </p:nvPr>
        </p:nvSpPr>
        <p:spPr>
          <a:xfrm>
            <a:off x="2308890" y="158049"/>
            <a:ext cx="6664708" cy="778758"/>
          </a:xfrm>
        </p:spPr>
        <p:txBody>
          <a:bodyPr>
            <a:normAutofit fontScale="90000"/>
          </a:bodyPr>
          <a:lstStyle/>
          <a:p>
            <a:pPr algn="ctr"/>
            <a:r>
              <a:rPr lang="en-US" sz="5400" dirty="0">
                <a:ln>
                  <a:solidFill>
                    <a:srgbClr val="FFFF00"/>
                  </a:solidFill>
                </a:ln>
                <a:solidFill>
                  <a:schemeClr val="tx1"/>
                </a:solidFill>
              </a:rPr>
              <a:t>Modules</a:t>
            </a:r>
          </a:p>
        </p:txBody>
      </p:sp>
      <p:sp>
        <p:nvSpPr>
          <p:cNvPr id="7" name="TextBox 6">
            <a:extLst>
              <a:ext uri="{FF2B5EF4-FFF2-40B4-BE49-F238E27FC236}">
                <a16:creationId xmlns:a16="http://schemas.microsoft.com/office/drawing/2014/main" id="{B3B2CFDC-56FA-44B9-91AE-D3FF0ADDFBF7}"/>
              </a:ext>
            </a:extLst>
          </p:cNvPr>
          <p:cNvSpPr txBox="1"/>
          <p:nvPr/>
        </p:nvSpPr>
        <p:spPr>
          <a:xfrm>
            <a:off x="1524000" y="1756228"/>
            <a:ext cx="5167086" cy="3662541"/>
          </a:xfrm>
          <a:prstGeom prst="rect">
            <a:avLst/>
          </a:prstGeom>
          <a:noFill/>
        </p:spPr>
        <p:txBody>
          <a:bodyPr wrap="square" rtlCol="0">
            <a:spAutoFit/>
          </a:bodyPr>
          <a:lstStyle/>
          <a:p>
            <a:r>
              <a:rPr lang="en-US" sz="4000" b="1" dirty="0"/>
              <a:t>Alfabeto</a:t>
            </a:r>
            <a:endParaRPr lang="en-US" sz="2400" b="1" dirty="0"/>
          </a:p>
          <a:p>
            <a:pPr marL="285750" indent="-285750">
              <a:buFont typeface="Arial" panose="020B0604020202020204" pitchFamily="34" charset="0"/>
              <a:buChar char="•"/>
            </a:pPr>
            <a:r>
              <a:rPr lang="en-US" sz="2400" dirty="0"/>
              <a:t>In Alfabeto chapter the random alphabets is generated and displayed at the top of the screen. </a:t>
            </a:r>
          </a:p>
          <a:p>
            <a:pPr marL="285750" indent="-285750">
              <a:buFont typeface="Arial" panose="020B0604020202020204" pitchFamily="34" charset="0"/>
              <a:buChar char="•"/>
            </a:pPr>
            <a:r>
              <a:rPr lang="en-US" sz="2400" dirty="0"/>
              <a:t>Analyze the dots as numbers and connect those dots.</a:t>
            </a:r>
          </a:p>
          <a:p>
            <a:pPr marL="285750" indent="-285750">
              <a:buFont typeface="Arial" panose="020B0604020202020204" pitchFamily="34" charset="0"/>
              <a:buChar char="•"/>
            </a:pPr>
            <a:r>
              <a:rPr lang="en-US" sz="2400" dirty="0"/>
              <a:t>Example(A-</a:t>
            </a:r>
            <a:r>
              <a:rPr lang="en-US" sz="2000" dirty="0">
                <a:latin typeface="+mj-lt"/>
              </a:rPr>
              <a:t>1</a:t>
            </a:r>
            <a:r>
              <a:rPr lang="en-US" sz="2400" dirty="0"/>
              <a:t>,B-2,C-3…...</a:t>
            </a:r>
            <a:r>
              <a:rPr lang="en-US" sz="2400" dirty="0">
                <a:latin typeface="Bell MT" panose="02020503060305020303" pitchFamily="18" charset="0"/>
              </a:rPr>
              <a:t>I</a:t>
            </a:r>
            <a:r>
              <a:rPr lang="en-US" sz="2400" dirty="0"/>
              <a:t>-9)</a:t>
            </a:r>
          </a:p>
          <a:p>
            <a:pPr marL="285750" indent="-285750">
              <a:buFont typeface="Arial" panose="020B0604020202020204" pitchFamily="34" charset="0"/>
              <a:buChar char="•"/>
            </a:pPr>
            <a:r>
              <a:rPr lang="en-US" sz="2400" dirty="0"/>
              <a:t>It is bit of complicated to the players to play.</a:t>
            </a:r>
          </a:p>
        </p:txBody>
      </p:sp>
      <p:pic>
        <p:nvPicPr>
          <p:cNvPr id="19" name="Picture 18">
            <a:extLst>
              <a:ext uri="{FF2B5EF4-FFF2-40B4-BE49-F238E27FC236}">
                <a16:creationId xmlns:a16="http://schemas.microsoft.com/office/drawing/2014/main" id="{2879CA73-1B76-4483-9726-106DC271B2B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2151" y="643927"/>
            <a:ext cx="3194157" cy="5570146"/>
          </a:xfrm>
          <a:prstGeom prst="rect">
            <a:avLst/>
          </a:prstGeom>
          <a:noFill/>
          <a:ln>
            <a:noFill/>
          </a:ln>
        </p:spPr>
      </p:pic>
      <p:sp>
        <p:nvSpPr>
          <p:cNvPr id="20" name="Google Shape;311;p31">
            <a:extLst>
              <a:ext uri="{FF2B5EF4-FFF2-40B4-BE49-F238E27FC236}">
                <a16:creationId xmlns:a16="http://schemas.microsoft.com/office/drawing/2014/main" id="{B646D029-C52C-495C-B46D-7A29A7B8CB4E}"/>
              </a:ext>
            </a:extLst>
          </p:cNvPr>
          <p:cNvSpPr/>
          <p:nvPr/>
        </p:nvSpPr>
        <p:spPr>
          <a:xfrm>
            <a:off x="8363662" y="157230"/>
            <a:ext cx="3371136" cy="654353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85748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8CF8B8-CA46-43D2-BC1C-ABC808D5C3C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2052" y="693175"/>
            <a:ext cx="3067663" cy="5368412"/>
          </a:xfrm>
          <a:prstGeom prst="rect">
            <a:avLst/>
          </a:prstGeom>
          <a:noFill/>
          <a:ln>
            <a:noFill/>
          </a:ln>
        </p:spPr>
      </p:pic>
      <p:sp>
        <p:nvSpPr>
          <p:cNvPr id="5" name="Google Shape;311;p31">
            <a:extLst>
              <a:ext uri="{FF2B5EF4-FFF2-40B4-BE49-F238E27FC236}">
                <a16:creationId xmlns:a16="http://schemas.microsoft.com/office/drawing/2014/main" id="{F03FC063-8569-49A8-92C0-AC543E0FA1D6}"/>
              </a:ext>
            </a:extLst>
          </p:cNvPr>
          <p:cNvSpPr/>
          <p:nvPr/>
        </p:nvSpPr>
        <p:spPr>
          <a:xfrm>
            <a:off x="8495071" y="226889"/>
            <a:ext cx="3371136" cy="654353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7" name="Title 1">
            <a:extLst>
              <a:ext uri="{FF2B5EF4-FFF2-40B4-BE49-F238E27FC236}">
                <a16:creationId xmlns:a16="http://schemas.microsoft.com/office/drawing/2014/main" id="{88C0F3BD-C801-4511-B9F0-42BABB5F6CEE}"/>
              </a:ext>
            </a:extLst>
          </p:cNvPr>
          <p:cNvSpPr>
            <a:spLocks noGrp="1"/>
          </p:cNvSpPr>
          <p:nvPr>
            <p:ph type="title"/>
          </p:nvPr>
        </p:nvSpPr>
        <p:spPr>
          <a:xfrm>
            <a:off x="1880852" y="146019"/>
            <a:ext cx="6664708" cy="778758"/>
          </a:xfrm>
        </p:spPr>
        <p:txBody>
          <a:bodyPr>
            <a:normAutofit fontScale="90000"/>
          </a:bodyPr>
          <a:lstStyle/>
          <a:p>
            <a:pPr algn="ctr"/>
            <a:r>
              <a:rPr lang="en-US" sz="5400" dirty="0">
                <a:ln>
                  <a:solidFill>
                    <a:srgbClr val="FFFF00"/>
                  </a:solidFill>
                </a:ln>
                <a:solidFill>
                  <a:schemeClr val="tx1"/>
                </a:solidFill>
              </a:rPr>
              <a:t>Modules</a:t>
            </a:r>
          </a:p>
        </p:txBody>
      </p:sp>
      <p:sp>
        <p:nvSpPr>
          <p:cNvPr id="8" name="TextBox 7">
            <a:extLst>
              <a:ext uri="{FF2B5EF4-FFF2-40B4-BE49-F238E27FC236}">
                <a16:creationId xmlns:a16="http://schemas.microsoft.com/office/drawing/2014/main" id="{03298FE7-08D1-474E-9815-71E3B9D99487}"/>
              </a:ext>
            </a:extLst>
          </p:cNvPr>
          <p:cNvSpPr txBox="1"/>
          <p:nvPr/>
        </p:nvSpPr>
        <p:spPr>
          <a:xfrm>
            <a:off x="1209367" y="1666567"/>
            <a:ext cx="6518787" cy="2831544"/>
          </a:xfrm>
          <a:prstGeom prst="rect">
            <a:avLst/>
          </a:prstGeom>
          <a:noFill/>
        </p:spPr>
        <p:txBody>
          <a:bodyPr wrap="square" rtlCol="0">
            <a:spAutoFit/>
          </a:bodyPr>
          <a:lstStyle/>
          <a:p>
            <a:r>
              <a:rPr lang="en-IN" sz="4000" b="1" dirty="0"/>
              <a:t>ADVANCED</a:t>
            </a:r>
          </a:p>
          <a:p>
            <a:pPr marL="285750" indent="-285750">
              <a:buFont typeface="Arial" panose="020B0604020202020204" pitchFamily="34" charset="0"/>
              <a:buChar char="•"/>
            </a:pPr>
            <a:r>
              <a:rPr lang="en-IN" dirty="0"/>
              <a:t> </a:t>
            </a:r>
            <a:r>
              <a:rPr lang="en-US" sz="2400" dirty="0"/>
              <a:t>In Advanced chapter it consist of 4x4 matrix the random number  is generated and displayed at the top of the screen. </a:t>
            </a:r>
          </a:p>
          <a:p>
            <a:pPr marL="285750" indent="-285750">
              <a:buFont typeface="Arial" panose="020B0604020202020204" pitchFamily="34" charset="0"/>
              <a:buChar char="•"/>
            </a:pPr>
            <a:r>
              <a:rPr lang="en-US" sz="2400" dirty="0"/>
              <a:t>Advanced chapter will have 16 dots instead of 9.</a:t>
            </a:r>
          </a:p>
          <a:p>
            <a:pPr marL="285750" indent="-285750">
              <a:buFont typeface="Arial" panose="020B0604020202020204" pitchFamily="34" charset="0"/>
              <a:buChar char="•"/>
            </a:pPr>
            <a:r>
              <a:rPr lang="en-US" sz="2400" dirty="0"/>
              <a:t>It is more complicated to the players to play.</a:t>
            </a:r>
            <a:endParaRPr lang="en-IN" sz="2400" dirty="0"/>
          </a:p>
          <a:p>
            <a:endParaRPr lang="en-IN" dirty="0"/>
          </a:p>
        </p:txBody>
      </p:sp>
    </p:spTree>
    <p:extLst>
      <p:ext uri="{BB962C8B-B14F-4D97-AF65-F5344CB8AC3E}">
        <p14:creationId xmlns:p14="http://schemas.microsoft.com/office/powerpoint/2010/main" val="18912581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800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6EAC-418C-42BB-9996-A5F847D8087E}"/>
              </a:ext>
            </a:extLst>
          </p:cNvPr>
          <p:cNvSpPr>
            <a:spLocks noGrp="1"/>
          </p:cNvSpPr>
          <p:nvPr>
            <p:ph type="ctrTitle"/>
          </p:nvPr>
        </p:nvSpPr>
        <p:spPr>
          <a:xfrm>
            <a:off x="1475130" y="2261328"/>
            <a:ext cx="10318418" cy="2862322"/>
          </a:xfrm>
          <a:scene3d>
            <a:camera prst="perspectiveContrastingRightFacing"/>
            <a:lightRig rig="threePt" dir="t"/>
          </a:scene3d>
        </p:spPr>
        <p:txBody>
          <a:bodyPr>
            <a:noAutofit/>
          </a:bodyPr>
          <a:lstStyle/>
          <a:p>
            <a:r>
              <a:rPr lang="en-US" dirty="0"/>
              <a:t>UNLOCKING</a:t>
            </a:r>
            <a:br>
              <a:rPr lang="en-US" dirty="0"/>
            </a:br>
            <a:r>
              <a:rPr lang="en-US" dirty="0"/>
              <a:t>2.0</a:t>
            </a:r>
          </a:p>
        </p:txBody>
      </p:sp>
      <p:sp>
        <p:nvSpPr>
          <p:cNvPr id="3" name="Rectangle 2">
            <a:extLst>
              <a:ext uri="{FF2B5EF4-FFF2-40B4-BE49-F238E27FC236}">
                <a16:creationId xmlns:a16="http://schemas.microsoft.com/office/drawing/2014/main" id="{F50EDBFC-CDDA-42E9-8F1A-1EEFCDA647CF}"/>
              </a:ext>
            </a:extLst>
          </p:cNvPr>
          <p:cNvSpPr/>
          <p:nvPr/>
        </p:nvSpPr>
        <p:spPr>
          <a:xfrm>
            <a:off x="0" y="0"/>
            <a:ext cx="398452" cy="6858000"/>
          </a:xfrm>
          <a:prstGeom prst="rect">
            <a:avLst/>
          </a:prstGeom>
          <a:solidFill>
            <a:srgbClr val="FFB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4130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C0F3BD-C801-4511-B9F0-42BABB5F6CEE}"/>
              </a:ext>
            </a:extLst>
          </p:cNvPr>
          <p:cNvSpPr>
            <a:spLocks noGrp="1"/>
          </p:cNvSpPr>
          <p:nvPr>
            <p:ph type="title"/>
          </p:nvPr>
        </p:nvSpPr>
        <p:spPr>
          <a:xfrm>
            <a:off x="2398426" y="173559"/>
            <a:ext cx="7029928" cy="778758"/>
          </a:xfrm>
        </p:spPr>
        <p:txBody>
          <a:bodyPr>
            <a:normAutofit fontScale="90000"/>
          </a:bodyPr>
          <a:lstStyle/>
          <a:p>
            <a:pPr algn="ctr"/>
            <a:r>
              <a:rPr lang="en-US" sz="5400" dirty="0">
                <a:ln>
                  <a:solidFill>
                    <a:srgbClr val="FFFF00"/>
                  </a:solidFill>
                </a:ln>
                <a:solidFill>
                  <a:schemeClr val="tx1"/>
                </a:solidFill>
              </a:rPr>
              <a:t>Modules</a:t>
            </a:r>
          </a:p>
        </p:txBody>
      </p:sp>
      <p:sp>
        <p:nvSpPr>
          <p:cNvPr id="8" name="TextBox 7">
            <a:extLst>
              <a:ext uri="{FF2B5EF4-FFF2-40B4-BE49-F238E27FC236}">
                <a16:creationId xmlns:a16="http://schemas.microsoft.com/office/drawing/2014/main" id="{03298FE7-08D1-474E-9815-71E3B9D99487}"/>
              </a:ext>
            </a:extLst>
          </p:cNvPr>
          <p:cNvSpPr txBox="1"/>
          <p:nvPr/>
        </p:nvSpPr>
        <p:spPr>
          <a:xfrm>
            <a:off x="1089446" y="1186882"/>
            <a:ext cx="6825361" cy="440120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4000" b="1" dirty="0">
                <a:solidFill>
                  <a:prstClr val="black"/>
                </a:solidFill>
                <a:latin typeface="Gill Sans MT" panose="020B0502020104020203"/>
              </a:rPr>
              <a:t>ARCADE MODE</a:t>
            </a:r>
            <a:endParaRPr kumimoji="0" lang="en-IN" sz="4000" b="1"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Arcade mode is based on time laps and to get high score </a:t>
            </a:r>
            <a:r>
              <a:rPr lang="en-US" sz="2400" b="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a:t>It is already in unlock position, directly you move and play in arcade mode it’s your capacity to answer as many questions you can in 60 sec in any difficulty level you want.</a:t>
            </a:r>
          </a:p>
          <a:p>
            <a:pPr marL="285750" indent="-285750">
              <a:buFont typeface="Arial" panose="020B0604020202020204" pitchFamily="34" charset="0"/>
              <a:buChar char="•"/>
            </a:pPr>
            <a:r>
              <a:rPr lang="en-US" sz="2400" dirty="0"/>
              <a:t>They are three chapters namely </a:t>
            </a:r>
          </a:p>
          <a:p>
            <a:pPr lvl="3" indent="-457200">
              <a:buFont typeface="+mj-lt"/>
              <a:buAutoNum type="alphaLcParenR"/>
            </a:pPr>
            <a:r>
              <a:rPr lang="en-US" sz="2400" b="1" dirty="0"/>
              <a:t>Easy</a:t>
            </a:r>
          </a:p>
          <a:p>
            <a:pPr lvl="3" indent="-457200">
              <a:buFont typeface="+mj-lt"/>
              <a:buAutoNum type="alphaLcParenR"/>
            </a:pPr>
            <a:r>
              <a:rPr lang="en-US" sz="2400" b="1" dirty="0"/>
              <a:t>Medium</a:t>
            </a:r>
          </a:p>
          <a:p>
            <a:pPr lvl="3" indent="-457200">
              <a:buFont typeface="+mj-lt"/>
              <a:buAutoNum type="alphaLcParenR"/>
            </a:pPr>
            <a:r>
              <a:rPr lang="en-US" sz="2400" b="1" dirty="0"/>
              <a:t>Hard </a:t>
            </a:r>
            <a:endParaRPr lang="en-IN" sz="2400" b="1" dirty="0"/>
          </a:p>
        </p:txBody>
      </p:sp>
      <p:pic>
        <p:nvPicPr>
          <p:cNvPr id="6" name="Picture 5">
            <a:extLst>
              <a:ext uri="{FF2B5EF4-FFF2-40B4-BE49-F238E27FC236}">
                <a16:creationId xmlns:a16="http://schemas.microsoft.com/office/drawing/2014/main" id="{94B6F0AE-393A-4BEA-A119-BBA4E8CD64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74420" y="563610"/>
            <a:ext cx="3058160" cy="5610860"/>
          </a:xfrm>
          <a:prstGeom prst="rect">
            <a:avLst/>
          </a:prstGeom>
          <a:noFill/>
          <a:ln>
            <a:noFill/>
          </a:ln>
        </p:spPr>
      </p:pic>
      <p:sp>
        <p:nvSpPr>
          <p:cNvPr id="10" name="Google Shape;311;p31">
            <a:extLst>
              <a:ext uri="{FF2B5EF4-FFF2-40B4-BE49-F238E27FC236}">
                <a16:creationId xmlns:a16="http://schemas.microsoft.com/office/drawing/2014/main" id="{B736B47C-36CE-45B4-AA61-3CB08A0D0A4D}"/>
              </a:ext>
            </a:extLst>
          </p:cNvPr>
          <p:cNvSpPr/>
          <p:nvPr/>
        </p:nvSpPr>
        <p:spPr>
          <a:xfrm>
            <a:off x="8209530" y="173559"/>
            <a:ext cx="3371136" cy="654353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120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106395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236A-005B-41BE-AAE1-A8AC40C4E0F5}"/>
              </a:ext>
            </a:extLst>
          </p:cNvPr>
          <p:cNvSpPr>
            <a:spLocks noGrp="1"/>
          </p:cNvSpPr>
          <p:nvPr>
            <p:ph type="title"/>
          </p:nvPr>
        </p:nvSpPr>
        <p:spPr>
          <a:xfrm>
            <a:off x="1395642" y="162036"/>
            <a:ext cx="9804043" cy="575837"/>
          </a:xfrm>
          <a:noFill/>
        </p:spPr>
        <p:txBody>
          <a:bodyPr>
            <a:noAutofit/>
          </a:bodyPr>
          <a:lstStyle/>
          <a:p>
            <a:pPr algn="ctr"/>
            <a:r>
              <a:rPr lang="en-IN" sz="40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Home and classic mode SCREENS </a:t>
            </a:r>
          </a:p>
        </p:txBody>
      </p:sp>
      <p:pic>
        <p:nvPicPr>
          <p:cNvPr id="4" name="Picture 3">
            <a:extLst>
              <a:ext uri="{FF2B5EF4-FFF2-40B4-BE49-F238E27FC236}">
                <a16:creationId xmlns:a16="http://schemas.microsoft.com/office/drawing/2014/main" id="{B7B66BFE-5B83-451C-BF2F-EFA67442663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13049" y="973394"/>
            <a:ext cx="3133474" cy="5566999"/>
          </a:xfrm>
          <a:prstGeom prst="rect">
            <a:avLst/>
          </a:prstGeom>
          <a:noFill/>
          <a:ln>
            <a:noFill/>
          </a:ln>
        </p:spPr>
      </p:pic>
      <p:pic>
        <p:nvPicPr>
          <p:cNvPr id="5" name="Picture 4">
            <a:extLst>
              <a:ext uri="{FF2B5EF4-FFF2-40B4-BE49-F238E27FC236}">
                <a16:creationId xmlns:a16="http://schemas.microsoft.com/office/drawing/2014/main" id="{9C66E7BB-6C53-4BA7-BD90-AE90A83670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83246" y="973394"/>
            <a:ext cx="3133475" cy="5634779"/>
          </a:xfrm>
          <a:prstGeom prst="rect">
            <a:avLst/>
          </a:prstGeom>
          <a:noFill/>
          <a:ln>
            <a:noFill/>
          </a:ln>
        </p:spPr>
      </p:pic>
    </p:spTree>
    <p:extLst>
      <p:ext uri="{BB962C8B-B14F-4D97-AF65-F5344CB8AC3E}">
        <p14:creationId xmlns:p14="http://schemas.microsoft.com/office/powerpoint/2010/main" val="31970626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9713-F572-4CD7-B1B0-B56BF74D3717}"/>
              </a:ext>
            </a:extLst>
          </p:cNvPr>
          <p:cNvSpPr>
            <a:spLocks noGrp="1"/>
          </p:cNvSpPr>
          <p:nvPr>
            <p:ph type="title"/>
          </p:nvPr>
        </p:nvSpPr>
        <p:spPr>
          <a:xfrm>
            <a:off x="1137096" y="190656"/>
            <a:ext cx="10178322" cy="1492132"/>
          </a:xfrm>
        </p:spPr>
        <p:txBody>
          <a:bodyPr/>
          <a:lstStyle/>
          <a:p>
            <a:r>
              <a:rPr lang="en-US" dirty="0">
                <a:ln>
                  <a:solidFill>
                    <a:srgbClr val="FFFF00"/>
                  </a:solidFill>
                </a:ln>
              </a:rPr>
              <a:t>			</a:t>
            </a:r>
            <a:r>
              <a:rPr lang="en-US" sz="4000" dirty="0">
                <a:ln>
                  <a:solidFill>
                    <a:srgbClr val="FFFF00"/>
                  </a:solidFill>
                </a:ln>
                <a:effectLst>
                  <a:glow>
                    <a:schemeClr val="accent1">
                      <a:alpha val="13000"/>
                    </a:schemeClr>
                  </a:glow>
                  <a:outerShdw blurRad="38100" dist="38100" dir="2700000" algn="tl">
                    <a:srgbClr val="000000">
                      <a:alpha val="43137"/>
                    </a:srgbClr>
                  </a:outerShdw>
                </a:effectLst>
              </a:rPr>
              <a:t>Chapter</a:t>
            </a:r>
            <a:r>
              <a:rPr lang="en-US" sz="4000" dirty="0">
                <a:ln>
                  <a:solidFill>
                    <a:srgbClr val="FFFF00"/>
                  </a:solidFill>
                </a:ln>
                <a:effectLst>
                  <a:glow>
                    <a:schemeClr val="accent1">
                      <a:alpha val="13000"/>
                    </a:schemeClr>
                  </a:glow>
                </a:effectLst>
              </a:rPr>
              <a:t> </a:t>
            </a:r>
            <a:r>
              <a:rPr lang="en-US" sz="4000" dirty="0">
                <a:ln>
                  <a:solidFill>
                    <a:srgbClr val="FFFF00"/>
                  </a:solidFill>
                </a:ln>
                <a:effectLst>
                  <a:glow>
                    <a:schemeClr val="accent1">
                      <a:alpha val="13000"/>
                    </a:schemeClr>
                  </a:glow>
                  <a:outerShdw blurRad="38100" dist="38100" dir="2700000" algn="tl">
                    <a:srgbClr val="000000">
                      <a:alpha val="43137"/>
                    </a:srgbClr>
                  </a:outerShdw>
                </a:effectLst>
              </a:rPr>
              <a:t>screens</a:t>
            </a:r>
            <a:r>
              <a:rPr lang="en-US" sz="4000" dirty="0">
                <a:ln>
                  <a:solidFill>
                    <a:srgbClr val="FFFF00"/>
                  </a:solidFill>
                </a:ln>
                <a:effectLst>
                  <a:glow>
                    <a:schemeClr val="accent1">
                      <a:alpha val="13000"/>
                    </a:schemeClr>
                  </a:glow>
                </a:effectLst>
              </a:rPr>
              <a:t> </a:t>
            </a:r>
          </a:p>
        </p:txBody>
      </p:sp>
      <p:pic>
        <p:nvPicPr>
          <p:cNvPr id="4" name="Picture 3">
            <a:extLst>
              <a:ext uri="{FF2B5EF4-FFF2-40B4-BE49-F238E27FC236}">
                <a16:creationId xmlns:a16="http://schemas.microsoft.com/office/drawing/2014/main" id="{EE987D8C-36C5-43C9-A465-3E498F024D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37096" y="1220388"/>
            <a:ext cx="2895798" cy="5232402"/>
          </a:xfrm>
          <a:prstGeom prst="rect">
            <a:avLst/>
          </a:prstGeom>
          <a:noFill/>
          <a:ln>
            <a:noFill/>
          </a:ln>
        </p:spPr>
      </p:pic>
      <p:pic>
        <p:nvPicPr>
          <p:cNvPr id="5" name="Picture 4">
            <a:extLst>
              <a:ext uri="{FF2B5EF4-FFF2-40B4-BE49-F238E27FC236}">
                <a16:creationId xmlns:a16="http://schemas.microsoft.com/office/drawing/2014/main" id="{CF3B82CF-65D7-4FB4-8FA1-AA0DFB13229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05750" y="1221427"/>
            <a:ext cx="2951902" cy="5232402"/>
          </a:xfrm>
          <a:prstGeom prst="rect">
            <a:avLst/>
          </a:prstGeom>
          <a:noFill/>
          <a:ln>
            <a:noFill/>
          </a:ln>
        </p:spPr>
      </p:pic>
      <p:pic>
        <p:nvPicPr>
          <p:cNvPr id="6" name="Picture 5">
            <a:extLst>
              <a:ext uri="{FF2B5EF4-FFF2-40B4-BE49-F238E27FC236}">
                <a16:creationId xmlns:a16="http://schemas.microsoft.com/office/drawing/2014/main" id="{0BA40644-52D8-4156-91B2-ADD50E68774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801712" y="1220389"/>
            <a:ext cx="2874529" cy="5233440"/>
          </a:xfrm>
          <a:prstGeom prst="rect">
            <a:avLst/>
          </a:prstGeom>
          <a:noFill/>
          <a:ln>
            <a:noFill/>
          </a:ln>
        </p:spPr>
      </p:pic>
    </p:spTree>
    <p:extLst>
      <p:ext uri="{BB962C8B-B14F-4D97-AF65-F5344CB8AC3E}">
        <p14:creationId xmlns:p14="http://schemas.microsoft.com/office/powerpoint/2010/main" val="8376221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C4417-2B17-448B-9E28-485B1B3E3F94}"/>
              </a:ext>
            </a:extLst>
          </p:cNvPr>
          <p:cNvSpPr>
            <a:spLocks noGrp="1"/>
          </p:cNvSpPr>
          <p:nvPr>
            <p:ph type="title"/>
          </p:nvPr>
        </p:nvSpPr>
        <p:spPr>
          <a:xfrm>
            <a:off x="1340168" y="44044"/>
            <a:ext cx="10178322" cy="1492132"/>
          </a:xfrm>
        </p:spPr>
        <p:txBody>
          <a:bodyPr/>
          <a:lstStyle/>
          <a:p>
            <a:r>
              <a:rPr lang="en-US" dirty="0">
                <a:ln>
                  <a:solidFill>
                    <a:srgbClr val="FFFF00"/>
                  </a:solidFill>
                </a:ln>
                <a:solidFill>
                  <a:schemeClr val="tx1"/>
                </a:solidFill>
              </a:rPr>
              <a:t>	</a:t>
            </a:r>
            <a:r>
              <a:rPr lang="en-US" sz="3600" dirty="0">
                <a:ln>
                  <a:solidFill>
                    <a:srgbClr val="FFFF00"/>
                  </a:solidFill>
                </a:ln>
                <a:solidFill>
                  <a:schemeClr val="tx1"/>
                </a:solidFill>
              </a:rPr>
              <a:t> normal and Memorise chapters screens</a:t>
            </a:r>
          </a:p>
        </p:txBody>
      </p:sp>
      <p:pic>
        <p:nvPicPr>
          <p:cNvPr id="7" name="Content Placeholder 6">
            <a:extLst>
              <a:ext uri="{FF2B5EF4-FFF2-40B4-BE49-F238E27FC236}">
                <a16:creationId xmlns:a16="http://schemas.microsoft.com/office/drawing/2014/main" id="{B6CDA701-0443-486E-87C0-17D3F2B71785}"/>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72431" y="968233"/>
            <a:ext cx="3413183" cy="5683491"/>
          </a:xfrm>
          <a:prstGeom prst="rect">
            <a:avLst/>
          </a:prstGeom>
          <a:noFill/>
          <a:ln>
            <a:noFill/>
          </a:ln>
        </p:spPr>
      </p:pic>
      <p:pic>
        <p:nvPicPr>
          <p:cNvPr id="8" name="Content Placeholder 3">
            <a:extLst>
              <a:ext uri="{FF2B5EF4-FFF2-40B4-BE49-F238E27FC236}">
                <a16:creationId xmlns:a16="http://schemas.microsoft.com/office/drawing/2014/main" id="{4A1BA0A2-FBAB-4C22-873B-2159EE5E9A3E}"/>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9475" y="968233"/>
            <a:ext cx="3265699" cy="5568958"/>
          </a:xfrm>
          <a:prstGeom prst="rect">
            <a:avLst/>
          </a:prstGeom>
          <a:noFill/>
          <a:ln>
            <a:noFill/>
          </a:ln>
        </p:spPr>
      </p:pic>
    </p:spTree>
    <p:extLst>
      <p:ext uri="{BB962C8B-B14F-4D97-AF65-F5344CB8AC3E}">
        <p14:creationId xmlns:p14="http://schemas.microsoft.com/office/powerpoint/2010/main" val="32791301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4F9F-2402-473F-968B-7EA42D62E2A4}"/>
              </a:ext>
            </a:extLst>
          </p:cNvPr>
          <p:cNvSpPr>
            <a:spLocks noGrp="1"/>
          </p:cNvSpPr>
          <p:nvPr>
            <p:ph type="title"/>
          </p:nvPr>
        </p:nvSpPr>
        <p:spPr>
          <a:xfrm>
            <a:off x="1310671" y="215798"/>
            <a:ext cx="10178322" cy="1492132"/>
          </a:xfrm>
        </p:spPr>
        <p:txBody>
          <a:bodyPr>
            <a:normAutofit/>
          </a:bodyPr>
          <a:lstStyle/>
          <a:p>
            <a:r>
              <a:rPr lang="en-US" sz="3600" dirty="0">
                <a:ln>
                  <a:solidFill>
                    <a:srgbClr val="FFFF00"/>
                  </a:solidFill>
                </a:ln>
              </a:rPr>
              <a:t>       Reverse and </a:t>
            </a:r>
            <a:r>
              <a:rPr lang="en-US" sz="3600" dirty="0" err="1">
                <a:ln>
                  <a:solidFill>
                    <a:srgbClr val="FFFF00"/>
                  </a:solidFill>
                </a:ln>
              </a:rPr>
              <a:t>alfabeto</a:t>
            </a:r>
            <a:r>
              <a:rPr lang="en-US" sz="3600" dirty="0">
                <a:ln>
                  <a:solidFill>
                    <a:srgbClr val="FFFF00"/>
                  </a:solidFill>
                </a:ln>
              </a:rPr>
              <a:t> chapters screens</a:t>
            </a:r>
          </a:p>
        </p:txBody>
      </p:sp>
      <p:pic>
        <p:nvPicPr>
          <p:cNvPr id="4" name="Picture 3">
            <a:extLst>
              <a:ext uri="{FF2B5EF4-FFF2-40B4-BE49-F238E27FC236}">
                <a16:creationId xmlns:a16="http://schemas.microsoft.com/office/drawing/2014/main" id="{6009D077-3712-481B-94FE-2C8BD110C7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51209" y="1157592"/>
            <a:ext cx="3328714" cy="5484610"/>
          </a:xfrm>
          <a:prstGeom prst="rect">
            <a:avLst/>
          </a:prstGeom>
          <a:noFill/>
        </p:spPr>
      </p:pic>
      <p:pic>
        <p:nvPicPr>
          <p:cNvPr id="5" name="Picture 4">
            <a:extLst>
              <a:ext uri="{FF2B5EF4-FFF2-40B4-BE49-F238E27FC236}">
                <a16:creationId xmlns:a16="http://schemas.microsoft.com/office/drawing/2014/main" id="{FBDC499E-2C09-474D-A2B0-6E565C55770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3690" y="1157592"/>
            <a:ext cx="2987121" cy="5484610"/>
          </a:xfrm>
          <a:prstGeom prst="rect">
            <a:avLst/>
          </a:prstGeom>
          <a:noFill/>
          <a:ln>
            <a:noFill/>
          </a:ln>
        </p:spPr>
      </p:pic>
    </p:spTree>
    <p:extLst>
      <p:ext uri="{BB962C8B-B14F-4D97-AF65-F5344CB8AC3E}">
        <p14:creationId xmlns:p14="http://schemas.microsoft.com/office/powerpoint/2010/main" val="34606706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002A-CF6E-45F7-832D-7661C8A6C6E5}"/>
              </a:ext>
            </a:extLst>
          </p:cNvPr>
          <p:cNvSpPr>
            <a:spLocks noGrp="1"/>
          </p:cNvSpPr>
          <p:nvPr>
            <p:ph type="title"/>
          </p:nvPr>
        </p:nvSpPr>
        <p:spPr>
          <a:xfrm>
            <a:off x="1369666" y="0"/>
            <a:ext cx="10178322" cy="1492132"/>
          </a:xfrm>
        </p:spPr>
        <p:txBody>
          <a:bodyPr/>
          <a:lstStyle/>
          <a:p>
            <a:r>
              <a:rPr lang="en-US" dirty="0">
                <a:ln>
                  <a:solidFill>
                    <a:srgbClr val="FFFF00"/>
                  </a:solidFill>
                </a:ln>
              </a:rPr>
              <a:t>		 </a:t>
            </a:r>
            <a:r>
              <a:rPr lang="en-US" sz="4000" dirty="0">
                <a:ln>
                  <a:solidFill>
                    <a:srgbClr val="FFFF00"/>
                  </a:solidFill>
                </a:ln>
              </a:rPr>
              <a:t>Advanced chapter screens</a:t>
            </a:r>
          </a:p>
        </p:txBody>
      </p:sp>
      <p:pic>
        <p:nvPicPr>
          <p:cNvPr id="4" name="Picture 3">
            <a:extLst>
              <a:ext uri="{FF2B5EF4-FFF2-40B4-BE49-F238E27FC236}">
                <a16:creationId xmlns:a16="http://schemas.microsoft.com/office/drawing/2014/main" id="{026A5EE9-E2FF-4CEF-8A3A-7A3E23D588E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9729" y="1103077"/>
            <a:ext cx="3333135" cy="5579473"/>
          </a:xfrm>
          <a:prstGeom prst="rect">
            <a:avLst/>
          </a:prstGeom>
          <a:noFill/>
          <a:ln>
            <a:noFill/>
          </a:ln>
        </p:spPr>
      </p:pic>
      <p:pic>
        <p:nvPicPr>
          <p:cNvPr id="6" name="Picture 5">
            <a:extLst>
              <a:ext uri="{FF2B5EF4-FFF2-40B4-BE49-F238E27FC236}">
                <a16:creationId xmlns:a16="http://schemas.microsoft.com/office/drawing/2014/main" id="{AC477E91-5A73-4CAD-95C2-7A4E56EBEC30}"/>
              </a:ext>
            </a:extLst>
          </p:cNvPr>
          <p:cNvPicPr>
            <a:picLocks noChangeAspect="1"/>
          </p:cNvPicPr>
          <p:nvPr/>
        </p:nvPicPr>
        <p:blipFill>
          <a:blip r:embed="rId3"/>
          <a:stretch>
            <a:fillRect/>
          </a:stretch>
        </p:blipFill>
        <p:spPr>
          <a:xfrm>
            <a:off x="2113419" y="1103077"/>
            <a:ext cx="3135173" cy="5573641"/>
          </a:xfrm>
          <a:prstGeom prst="rect">
            <a:avLst/>
          </a:prstGeom>
        </p:spPr>
      </p:pic>
    </p:spTree>
    <p:extLst>
      <p:ext uri="{BB962C8B-B14F-4D97-AF65-F5344CB8AC3E}">
        <p14:creationId xmlns:p14="http://schemas.microsoft.com/office/powerpoint/2010/main" val="111996429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918E6-E137-415C-AF67-27AD7574AA73}"/>
              </a:ext>
            </a:extLst>
          </p:cNvPr>
          <p:cNvSpPr>
            <a:spLocks noGrp="1"/>
          </p:cNvSpPr>
          <p:nvPr>
            <p:ph type="title"/>
          </p:nvPr>
        </p:nvSpPr>
        <p:spPr>
          <a:xfrm>
            <a:off x="2450131" y="116642"/>
            <a:ext cx="10178322" cy="1492132"/>
          </a:xfrm>
        </p:spPr>
        <p:txBody>
          <a:bodyPr>
            <a:normAutofit/>
          </a:bodyPr>
          <a:lstStyle/>
          <a:p>
            <a:r>
              <a:rPr lang="en-US" sz="4000" dirty="0">
                <a:ln>
                  <a:solidFill>
                    <a:srgbClr val="FFFF00"/>
                  </a:solidFill>
                </a:ln>
              </a:rPr>
              <a:t>		Medals screens</a:t>
            </a:r>
          </a:p>
        </p:txBody>
      </p:sp>
      <p:pic>
        <p:nvPicPr>
          <p:cNvPr id="4" name="Content Placeholder 3">
            <a:extLst>
              <a:ext uri="{FF2B5EF4-FFF2-40B4-BE49-F238E27FC236}">
                <a16:creationId xmlns:a16="http://schemas.microsoft.com/office/drawing/2014/main" id="{58519C01-B44D-4A92-8CAE-907BCB4FE56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0149" y="1303771"/>
            <a:ext cx="3110704" cy="5465957"/>
          </a:xfrm>
          <a:prstGeom prst="rect">
            <a:avLst/>
          </a:prstGeom>
          <a:noFill/>
          <a:ln>
            <a:noFill/>
          </a:ln>
        </p:spPr>
      </p:pic>
      <p:pic>
        <p:nvPicPr>
          <p:cNvPr id="5" name="Picture 4">
            <a:extLst>
              <a:ext uri="{FF2B5EF4-FFF2-40B4-BE49-F238E27FC236}">
                <a16:creationId xmlns:a16="http://schemas.microsoft.com/office/drawing/2014/main" id="{EC82C4DE-085F-4535-9AE9-C5BD8AF06D6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13945" y="1357355"/>
            <a:ext cx="3062599" cy="5409216"/>
          </a:xfrm>
          <a:prstGeom prst="rect">
            <a:avLst/>
          </a:prstGeom>
          <a:noFill/>
          <a:ln>
            <a:noFill/>
          </a:ln>
        </p:spPr>
      </p:pic>
      <p:pic>
        <p:nvPicPr>
          <p:cNvPr id="6" name="Picture 5">
            <a:extLst>
              <a:ext uri="{FF2B5EF4-FFF2-40B4-BE49-F238E27FC236}">
                <a16:creationId xmlns:a16="http://schemas.microsoft.com/office/drawing/2014/main" id="{641D68F0-DA7A-4D14-A2FB-BCE1658B83A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789636" y="1382567"/>
            <a:ext cx="3216116" cy="5358791"/>
          </a:xfrm>
          <a:prstGeom prst="rect">
            <a:avLst/>
          </a:prstGeom>
          <a:noFill/>
        </p:spPr>
      </p:pic>
    </p:spTree>
    <p:extLst>
      <p:ext uri="{BB962C8B-B14F-4D97-AF65-F5344CB8AC3E}">
        <p14:creationId xmlns:p14="http://schemas.microsoft.com/office/powerpoint/2010/main" val="11445263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B066-E5E4-4070-B8C5-604B601BA6A9}"/>
              </a:ext>
            </a:extLst>
          </p:cNvPr>
          <p:cNvSpPr>
            <a:spLocks noGrp="1"/>
          </p:cNvSpPr>
          <p:nvPr>
            <p:ph type="title"/>
          </p:nvPr>
        </p:nvSpPr>
        <p:spPr>
          <a:xfrm>
            <a:off x="1236930" y="116914"/>
            <a:ext cx="10178322" cy="1492132"/>
          </a:xfrm>
        </p:spPr>
        <p:txBody>
          <a:bodyPr>
            <a:normAutofit/>
          </a:bodyPr>
          <a:lstStyle/>
          <a:p>
            <a:r>
              <a:rPr lang="en-US" sz="4000" dirty="0">
                <a:ln>
                  <a:solidFill>
                    <a:srgbClr val="FFFF00"/>
                  </a:solidFill>
                </a:ln>
              </a:rPr>
              <a:t>			Arcade mode screens</a:t>
            </a:r>
          </a:p>
        </p:txBody>
      </p:sp>
      <p:pic>
        <p:nvPicPr>
          <p:cNvPr id="4" name="Content Placeholder 3">
            <a:extLst>
              <a:ext uri="{FF2B5EF4-FFF2-40B4-BE49-F238E27FC236}">
                <a16:creationId xmlns:a16="http://schemas.microsoft.com/office/drawing/2014/main" id="{E22FEB66-7D33-43DB-BCAE-FFDE16B2552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9976" y="1120878"/>
            <a:ext cx="3273566" cy="5478230"/>
          </a:xfrm>
          <a:prstGeom prst="rect">
            <a:avLst/>
          </a:prstGeom>
          <a:noFill/>
          <a:ln>
            <a:noFill/>
          </a:ln>
        </p:spPr>
      </p:pic>
      <p:pic>
        <p:nvPicPr>
          <p:cNvPr id="5" name="Picture 4">
            <a:extLst>
              <a:ext uri="{FF2B5EF4-FFF2-40B4-BE49-F238E27FC236}">
                <a16:creationId xmlns:a16="http://schemas.microsoft.com/office/drawing/2014/main" id="{62B2F58A-57F5-450F-A026-EECCCBB599D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40312" y="1120878"/>
            <a:ext cx="3138565" cy="5478230"/>
          </a:xfrm>
          <a:prstGeom prst="rect">
            <a:avLst/>
          </a:prstGeom>
          <a:noFill/>
          <a:ln>
            <a:noFill/>
          </a:ln>
        </p:spPr>
      </p:pic>
      <p:pic>
        <p:nvPicPr>
          <p:cNvPr id="6" name="Picture 5">
            <a:extLst>
              <a:ext uri="{FF2B5EF4-FFF2-40B4-BE49-F238E27FC236}">
                <a16:creationId xmlns:a16="http://schemas.microsoft.com/office/drawing/2014/main" id="{CBDDA1EC-1660-40CA-8265-2CC7467DD4D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568813" y="1120878"/>
            <a:ext cx="2912257" cy="5478229"/>
          </a:xfrm>
          <a:prstGeom prst="rect">
            <a:avLst/>
          </a:prstGeom>
          <a:noFill/>
          <a:ln>
            <a:noFill/>
          </a:ln>
        </p:spPr>
      </p:pic>
    </p:spTree>
    <p:extLst>
      <p:ext uri="{BB962C8B-B14F-4D97-AF65-F5344CB8AC3E}">
        <p14:creationId xmlns:p14="http://schemas.microsoft.com/office/powerpoint/2010/main" val="106774354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D3DD83-B7CE-44C6-A5ED-4DDC7B2F36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70730" y="247973"/>
            <a:ext cx="3373755" cy="6385302"/>
          </a:xfrm>
          <a:prstGeom prst="rect">
            <a:avLst/>
          </a:prstGeom>
          <a:noFill/>
          <a:ln>
            <a:noFill/>
          </a:ln>
        </p:spPr>
      </p:pic>
      <p:pic>
        <p:nvPicPr>
          <p:cNvPr id="5" name="Picture 4">
            <a:extLst>
              <a:ext uri="{FF2B5EF4-FFF2-40B4-BE49-F238E27FC236}">
                <a16:creationId xmlns:a16="http://schemas.microsoft.com/office/drawing/2014/main" id="{815EA05B-9CFB-4B5A-978F-D8F0343F6F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29653" y="271221"/>
            <a:ext cx="3261785" cy="6362054"/>
          </a:xfrm>
          <a:prstGeom prst="rect">
            <a:avLst/>
          </a:prstGeom>
          <a:noFill/>
          <a:ln>
            <a:noFill/>
          </a:ln>
        </p:spPr>
      </p:pic>
      <p:pic>
        <p:nvPicPr>
          <p:cNvPr id="6" name="Picture 5">
            <a:extLst>
              <a:ext uri="{FF2B5EF4-FFF2-40B4-BE49-F238E27FC236}">
                <a16:creationId xmlns:a16="http://schemas.microsoft.com/office/drawing/2014/main" id="{4CF35690-FDB8-4747-919D-9CBD21C311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576606" y="271221"/>
            <a:ext cx="3261785" cy="6315557"/>
          </a:xfrm>
          <a:prstGeom prst="rect">
            <a:avLst/>
          </a:prstGeom>
          <a:noFill/>
          <a:ln>
            <a:noFill/>
          </a:ln>
        </p:spPr>
      </p:pic>
    </p:spTree>
    <p:extLst>
      <p:ext uri="{BB962C8B-B14F-4D97-AF65-F5344CB8AC3E}">
        <p14:creationId xmlns:p14="http://schemas.microsoft.com/office/powerpoint/2010/main" val="8062614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3BCD-7206-428C-8763-7EDE4B46CFD4}"/>
              </a:ext>
            </a:extLst>
          </p:cNvPr>
          <p:cNvSpPr>
            <a:spLocks noGrp="1"/>
          </p:cNvSpPr>
          <p:nvPr>
            <p:ph type="title"/>
          </p:nvPr>
        </p:nvSpPr>
        <p:spPr>
          <a:xfrm>
            <a:off x="1605640" y="268649"/>
            <a:ext cx="10178322" cy="1492132"/>
          </a:xfrm>
        </p:spPr>
        <p:txBody>
          <a:bodyPr>
            <a:normAutofit/>
          </a:bodyPr>
          <a:lstStyle/>
          <a:p>
            <a:r>
              <a:rPr lang="en-US" sz="4000" dirty="0">
                <a:ln>
                  <a:solidFill>
                    <a:srgbClr val="FFFF00"/>
                  </a:solidFill>
                </a:ln>
              </a:rPr>
              <a:t>			Guide screens</a:t>
            </a:r>
          </a:p>
        </p:txBody>
      </p:sp>
      <p:pic>
        <p:nvPicPr>
          <p:cNvPr id="4" name="Picture 3">
            <a:extLst>
              <a:ext uri="{FF2B5EF4-FFF2-40B4-BE49-F238E27FC236}">
                <a16:creationId xmlns:a16="http://schemas.microsoft.com/office/drawing/2014/main" id="{70795619-E3C4-4A61-9263-B6F8D0D54A1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6723" y="1445343"/>
            <a:ext cx="2581910" cy="4849062"/>
          </a:xfrm>
          <a:prstGeom prst="rect">
            <a:avLst/>
          </a:prstGeom>
          <a:noFill/>
          <a:ln>
            <a:noFill/>
          </a:ln>
        </p:spPr>
      </p:pic>
      <p:pic>
        <p:nvPicPr>
          <p:cNvPr id="5" name="Picture 4">
            <a:extLst>
              <a:ext uri="{FF2B5EF4-FFF2-40B4-BE49-F238E27FC236}">
                <a16:creationId xmlns:a16="http://schemas.microsoft.com/office/drawing/2014/main" id="{6A3ECF56-F3FD-4CFF-B722-9C1346DED9E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90088" y="1445343"/>
            <a:ext cx="2508250" cy="4808504"/>
          </a:xfrm>
          <a:prstGeom prst="rect">
            <a:avLst/>
          </a:prstGeom>
          <a:noFill/>
          <a:ln>
            <a:noFill/>
          </a:ln>
        </p:spPr>
      </p:pic>
      <p:pic>
        <p:nvPicPr>
          <p:cNvPr id="6" name="Picture 5">
            <a:extLst>
              <a:ext uri="{FF2B5EF4-FFF2-40B4-BE49-F238E27FC236}">
                <a16:creationId xmlns:a16="http://schemas.microsoft.com/office/drawing/2014/main" id="{654AB58E-EDFE-407A-807C-D9EACEEF831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09793" y="1445342"/>
            <a:ext cx="2719705" cy="4930177"/>
          </a:xfrm>
          <a:prstGeom prst="rect">
            <a:avLst/>
          </a:prstGeom>
          <a:noFill/>
          <a:ln>
            <a:noFill/>
          </a:ln>
        </p:spPr>
      </p:pic>
      <p:pic>
        <p:nvPicPr>
          <p:cNvPr id="7" name="Picture 6">
            <a:extLst>
              <a:ext uri="{FF2B5EF4-FFF2-40B4-BE49-F238E27FC236}">
                <a16:creationId xmlns:a16="http://schemas.microsoft.com/office/drawing/2014/main" id="{D0410079-D658-479F-8A42-A383206E93D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341798" y="1445342"/>
            <a:ext cx="2718435" cy="5055519"/>
          </a:xfrm>
          <a:prstGeom prst="rect">
            <a:avLst/>
          </a:prstGeom>
          <a:noFill/>
          <a:ln>
            <a:noFill/>
          </a:ln>
        </p:spPr>
      </p:pic>
    </p:spTree>
    <p:extLst>
      <p:ext uri="{BB962C8B-B14F-4D97-AF65-F5344CB8AC3E}">
        <p14:creationId xmlns:p14="http://schemas.microsoft.com/office/powerpoint/2010/main" val="28175306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B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B5A4-108D-4D2A-951F-E7B88D09ABD0}"/>
              </a:ext>
            </a:extLst>
          </p:cNvPr>
          <p:cNvSpPr>
            <a:spLocks noGrp="1"/>
          </p:cNvSpPr>
          <p:nvPr>
            <p:ph type="title"/>
          </p:nvPr>
        </p:nvSpPr>
        <p:spPr>
          <a:xfrm>
            <a:off x="1251678" y="382385"/>
            <a:ext cx="10178322" cy="627265"/>
          </a:xfrm>
        </p:spPr>
        <p:txBody>
          <a:bodyPr>
            <a:normAutofit fontScale="90000"/>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918C797F-FFAF-432D-9B5A-C8AFE8D7D87E}"/>
              </a:ext>
            </a:extLst>
          </p:cNvPr>
          <p:cNvSpPr>
            <a:spLocks noGrp="1"/>
          </p:cNvSpPr>
          <p:nvPr>
            <p:ph idx="1"/>
          </p:nvPr>
        </p:nvSpPr>
        <p:spPr>
          <a:xfrm>
            <a:off x="1251678" y="1427296"/>
            <a:ext cx="10940322" cy="5048319"/>
          </a:xfrm>
        </p:spPr>
        <p:txBody>
          <a:bodyPr numCol="2">
            <a:normAutofit fontScale="77500" lnSpcReduction="20000"/>
          </a:bodyPr>
          <a:lstStyle/>
          <a:p>
            <a:r>
              <a:rPr lang="en-US" sz="3600" dirty="0">
                <a:solidFill>
                  <a:schemeClr val="tx1"/>
                </a:solidFill>
              </a:rPr>
              <a:t>Abstract </a:t>
            </a:r>
          </a:p>
          <a:p>
            <a:r>
              <a:rPr lang="en-US" sz="3600" dirty="0">
                <a:solidFill>
                  <a:schemeClr val="tx1"/>
                </a:solidFill>
              </a:rPr>
              <a:t>Introduction</a:t>
            </a:r>
          </a:p>
          <a:p>
            <a:r>
              <a:rPr lang="en-US" sz="3600" dirty="0">
                <a:solidFill>
                  <a:schemeClr val="tx1"/>
                </a:solidFill>
              </a:rPr>
              <a:t>Game info</a:t>
            </a:r>
          </a:p>
          <a:p>
            <a:r>
              <a:rPr lang="en-US" sz="3600" dirty="0">
                <a:solidFill>
                  <a:schemeClr val="tx1"/>
                </a:solidFill>
              </a:rPr>
              <a:t>Software and hardware requirements</a:t>
            </a:r>
          </a:p>
          <a:p>
            <a:r>
              <a:rPr lang="en-US" sz="3600" dirty="0">
                <a:solidFill>
                  <a:schemeClr val="tx1"/>
                </a:solidFill>
              </a:rPr>
              <a:t>Goals of UML diagrams</a:t>
            </a:r>
          </a:p>
          <a:p>
            <a:r>
              <a:rPr lang="en-US" sz="3600" dirty="0">
                <a:solidFill>
                  <a:schemeClr val="tx1"/>
                </a:solidFill>
              </a:rPr>
              <a:t>Uml diagrams </a:t>
            </a:r>
          </a:p>
          <a:p>
            <a:pPr marL="2228850" lvl="3" indent="-857250">
              <a:buFont typeface="+mj-lt"/>
              <a:buAutoNum type="romanLcPeriod"/>
            </a:pPr>
            <a:r>
              <a:rPr lang="en-US" sz="3000" dirty="0">
                <a:solidFill>
                  <a:schemeClr val="tx1"/>
                </a:solidFill>
              </a:rPr>
              <a:t>Class diagram</a:t>
            </a:r>
          </a:p>
          <a:p>
            <a:pPr marL="2228850" lvl="3" indent="-857250">
              <a:buFont typeface="+mj-lt"/>
              <a:buAutoNum type="romanLcPeriod"/>
            </a:pPr>
            <a:r>
              <a:rPr lang="en-US" sz="3000" dirty="0">
                <a:solidFill>
                  <a:schemeClr val="tx1"/>
                </a:solidFill>
              </a:rPr>
              <a:t>Use case diagram</a:t>
            </a:r>
          </a:p>
          <a:p>
            <a:pPr marL="2228850" lvl="3" indent="-857250">
              <a:buFont typeface="+mj-lt"/>
              <a:buAutoNum type="romanLcPeriod"/>
            </a:pPr>
            <a:r>
              <a:rPr lang="en-US" sz="3000" dirty="0">
                <a:solidFill>
                  <a:schemeClr val="tx1"/>
                </a:solidFill>
              </a:rPr>
              <a:t>Sequence diagram</a:t>
            </a:r>
          </a:p>
          <a:p>
            <a:pPr marL="2228850" lvl="3" indent="-857250">
              <a:buFont typeface="+mj-lt"/>
              <a:buAutoNum type="romanLcPeriod"/>
            </a:pPr>
            <a:r>
              <a:rPr lang="en-US" sz="3000" dirty="0">
                <a:solidFill>
                  <a:schemeClr val="tx1"/>
                </a:solidFill>
              </a:rPr>
              <a:t>Activity diagram</a:t>
            </a:r>
          </a:p>
          <a:p>
            <a:pPr marL="2228850" lvl="3" indent="-857250">
              <a:buFont typeface="+mj-lt"/>
              <a:buAutoNum type="romanLcPeriod"/>
            </a:pPr>
            <a:r>
              <a:rPr lang="en-US" sz="3000" dirty="0">
                <a:solidFill>
                  <a:schemeClr val="tx1"/>
                </a:solidFill>
              </a:rPr>
              <a:t>Deployment diagram </a:t>
            </a:r>
          </a:p>
          <a:p>
            <a:pPr marL="2228850" lvl="3" indent="-857250">
              <a:buFont typeface="+mj-lt"/>
              <a:buAutoNum type="romanLcPeriod"/>
            </a:pPr>
            <a:r>
              <a:rPr lang="en-US" sz="3000" dirty="0">
                <a:solidFill>
                  <a:schemeClr val="tx1"/>
                </a:solidFill>
              </a:rPr>
              <a:t>Object diagram</a:t>
            </a:r>
          </a:p>
          <a:p>
            <a:pPr marL="628650" lvl="3" indent="-171450">
              <a:buFont typeface="Arial" panose="020B0604020202020204" pitchFamily="34" charset="0"/>
              <a:buChar char="•"/>
            </a:pPr>
            <a:r>
              <a:rPr lang="en-US" sz="3600" dirty="0">
                <a:solidFill>
                  <a:schemeClr val="tx1"/>
                </a:solidFill>
              </a:rPr>
              <a:t> Data flow diagram</a:t>
            </a:r>
          </a:p>
          <a:p>
            <a:pPr marL="723900" lvl="3">
              <a:buFont typeface="Arial" panose="020B0604020202020204" pitchFamily="34" charset="0"/>
              <a:buChar char="•"/>
            </a:pPr>
            <a:r>
              <a:rPr lang="en-US" sz="3600" dirty="0">
                <a:solidFill>
                  <a:schemeClr val="tx1"/>
                </a:solidFill>
              </a:rPr>
              <a:t>Implementation</a:t>
            </a:r>
          </a:p>
          <a:p>
            <a:pPr marL="723900" lvl="3">
              <a:buFont typeface="Arial" panose="020B0604020202020204" pitchFamily="34" charset="0"/>
              <a:buChar char="•"/>
            </a:pPr>
            <a:r>
              <a:rPr lang="en-US" sz="3600" dirty="0">
                <a:solidFill>
                  <a:schemeClr val="tx1"/>
                </a:solidFill>
              </a:rPr>
              <a:t>All screens in game</a:t>
            </a:r>
          </a:p>
          <a:p>
            <a:pPr marL="723900" lvl="3">
              <a:buFont typeface="Arial" panose="020B0604020202020204" pitchFamily="34" charset="0"/>
              <a:buChar char="•"/>
            </a:pPr>
            <a:r>
              <a:rPr lang="en-US" sz="3600" dirty="0">
                <a:solidFill>
                  <a:schemeClr val="tx1"/>
                </a:solidFill>
              </a:rPr>
              <a:t>Testing and validation</a:t>
            </a:r>
          </a:p>
          <a:p>
            <a:pPr marL="723900" lvl="3">
              <a:buFont typeface="Arial" panose="020B0604020202020204" pitchFamily="34" charset="0"/>
              <a:buChar char="•"/>
            </a:pPr>
            <a:r>
              <a:rPr lang="en-US" sz="3600" dirty="0">
                <a:solidFill>
                  <a:schemeClr val="tx1"/>
                </a:solidFill>
              </a:rPr>
              <a:t>Conclusion &amp;future enhancement </a:t>
            </a:r>
          </a:p>
          <a:p>
            <a:pPr marL="723900" lvl="3">
              <a:buFont typeface="Arial" panose="020B0604020202020204" pitchFamily="34" charset="0"/>
              <a:buChar char="•"/>
            </a:pPr>
            <a:r>
              <a:rPr lang="en-US" sz="3600" dirty="0">
                <a:solidFill>
                  <a:schemeClr val="tx1"/>
                </a:solidFill>
              </a:rPr>
              <a:t>Play store</a:t>
            </a:r>
          </a:p>
          <a:p>
            <a:pPr marL="723900" lvl="3">
              <a:buFont typeface="Arial" panose="020B0604020202020204" pitchFamily="34" charset="0"/>
              <a:buChar char="•"/>
            </a:pPr>
            <a:r>
              <a:rPr lang="en-US" sz="3600" dirty="0">
                <a:solidFill>
                  <a:schemeClr val="tx1"/>
                </a:solidFill>
              </a:rPr>
              <a:t>Reference</a:t>
            </a:r>
          </a:p>
        </p:txBody>
      </p:sp>
    </p:spTree>
    <p:extLst>
      <p:ext uri="{BB962C8B-B14F-4D97-AF65-F5344CB8AC3E}">
        <p14:creationId xmlns:p14="http://schemas.microsoft.com/office/powerpoint/2010/main" val="87917299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FCA4E"/>
            </a:gs>
            <a:gs pos="30000">
              <a:srgbClr val="F8B323"/>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B4B6FF-EBC5-4190-8BEB-6B4E3216C7DE}"/>
              </a:ext>
            </a:extLst>
          </p:cNvPr>
          <p:cNvSpPr txBox="1"/>
          <p:nvPr/>
        </p:nvSpPr>
        <p:spPr>
          <a:xfrm>
            <a:off x="2786907" y="26486"/>
            <a:ext cx="7474290" cy="840230"/>
          </a:xfrm>
          <a:prstGeom prst="rect">
            <a:avLst/>
          </a:prstGeom>
          <a:gradFill>
            <a:gsLst>
              <a:gs pos="0">
                <a:srgbClr val="FFCA4E"/>
              </a:gs>
              <a:gs pos="100000">
                <a:srgbClr val="F8B323"/>
              </a:gs>
            </a:gsLst>
            <a:path path="shape">
              <a:fillToRect l="50000" t="50000" r="50000" b="50000"/>
            </a:path>
          </a:gradFill>
        </p:spPr>
        <p:txBody>
          <a:bodyPr wrap="none" rtlCol="0">
            <a:spAutoFit/>
          </a:bodyPr>
          <a:lstStyle/>
          <a:p>
            <a:pPr algn="ctr" defTabSz="914400">
              <a:lnSpc>
                <a:spcPct val="90000"/>
              </a:lnSpc>
              <a:spcBef>
                <a:spcPct val="0"/>
              </a:spcBef>
            </a:pPr>
            <a:r>
              <a:rPr lang="en-US" sz="5400" cap="all" spc="200" dirty="0">
                <a:ln>
                  <a:solidFill>
                    <a:srgbClr val="FFFF00"/>
                  </a:solidFill>
                </a:ln>
                <a:effectLst>
                  <a:outerShdw blurRad="38100" dist="38100" dir="2700000" algn="tl">
                    <a:srgbClr val="000000">
                      <a:alpha val="43137"/>
                    </a:srgbClr>
                  </a:outerShdw>
                </a:effectLst>
                <a:latin typeface="+mj-lt"/>
                <a:ea typeface="+mj-ea"/>
                <a:cs typeface="Times New Roman" panose="02020603050405020304" pitchFamily="18" charset="0"/>
              </a:rPr>
              <a:t>Testing and Validation</a:t>
            </a:r>
            <a:endParaRPr lang="en-IN" sz="5400" cap="all" spc="200" dirty="0">
              <a:ln>
                <a:solidFill>
                  <a:srgbClr val="FFFF00"/>
                </a:solidFill>
              </a:ln>
              <a:effectLst>
                <a:outerShdw blurRad="38100" dist="38100" dir="2700000" algn="tl">
                  <a:srgbClr val="000000">
                    <a:alpha val="43137"/>
                  </a:srgbClr>
                </a:outerShdw>
              </a:effectLst>
              <a:latin typeface="+mj-lt"/>
              <a:ea typeface="+mj-ea"/>
              <a:cs typeface="Times New Roman" panose="02020603050405020304" pitchFamily="18" charset="0"/>
            </a:endParaRPr>
          </a:p>
        </p:txBody>
      </p:sp>
      <p:sp>
        <p:nvSpPr>
          <p:cNvPr id="5" name="Rectangle 4">
            <a:extLst>
              <a:ext uri="{FF2B5EF4-FFF2-40B4-BE49-F238E27FC236}">
                <a16:creationId xmlns:a16="http://schemas.microsoft.com/office/drawing/2014/main" id="{E301B455-F747-49F3-9332-B7E907C365CC}"/>
              </a:ext>
            </a:extLst>
          </p:cNvPr>
          <p:cNvSpPr/>
          <p:nvPr/>
        </p:nvSpPr>
        <p:spPr>
          <a:xfrm>
            <a:off x="1094281" y="866716"/>
            <a:ext cx="10908674" cy="6081152"/>
          </a:xfrm>
          <a:prstGeom prst="rect">
            <a:avLst/>
          </a:prstGeom>
        </p:spPr>
        <p:txBody>
          <a:bodyPr wrap="square">
            <a:spAutoFit/>
          </a:bodyPr>
          <a:lstStyle/>
          <a:p>
            <a:pPr algn="just"/>
            <a:r>
              <a:rPr lang="en-US" sz="2000" b="1" dirty="0">
                <a:latin typeface="Times New Roman" panose="02020603050405020304" pitchFamily="18" charset="0"/>
                <a:ea typeface="Calibri" panose="020F0502020204030204" pitchFamily="34" charset="0"/>
                <a:cs typeface="Times New Roman" panose="02020603050405020304" pitchFamily="18" charset="0"/>
              </a:rPr>
              <a:t>Game testing</a:t>
            </a:r>
            <a:r>
              <a:rPr lang="en-US" sz="2000" dirty="0">
                <a:latin typeface="Times New Roman" panose="02020603050405020304" pitchFamily="18" charset="0"/>
                <a:ea typeface="Calibri" panose="020F0502020204030204" pitchFamily="34" charset="0"/>
                <a:cs typeface="Times New Roman" panose="02020603050405020304" pitchFamily="18" charset="0"/>
              </a:rPr>
              <a:t>, a subset of Game Development, is a software testing process for quality control of video games. The primary function of game testing is the discovery and documentation of software Defects (also known as bugs). Interactive entertainment software testing is a highly technical field requiring computing expertise, analytic competence, critical evaluation skills, and endurance.</a:t>
            </a:r>
          </a:p>
          <a:p>
            <a:pPr algn="just">
              <a:spcAft>
                <a:spcPts val="1125"/>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Testing and Validation:</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1125"/>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Different methods, such as unit testing, are borrowed directly from general software testing techniques. There is no standard method for game testing, and most methodologies are developed by individual game developers. Methodologies are continuously refined and may differ for different types of games. In this game, no software's are used for testing, and is done manually. The basic focus is on functionality, compatibility,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Compliance testing.</a:t>
            </a:r>
          </a:p>
          <a:p>
            <a:pPr algn="just">
              <a:spcAft>
                <a:spcPts val="1000"/>
              </a:spcAft>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There is no standard method for game testing, and most methodologies are developed by individual game developers. Methodologies are continuously refined and may differ for different types of games. Many methods, such as unit testing, are borrowed directly from general software testing techniques. Outlined below are the most important methodologies, specified for games.</a:t>
            </a:r>
            <a:endParaRPr lang="en-US" sz="2000" b="1" dirty="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spcAft>
                <a:spcPts val="120"/>
              </a:spcAft>
              <a:buSzPts val="1000"/>
              <a:buFont typeface="Symbol" panose="05050102010706020507" pitchFamily="18" charset="2"/>
              <a:buChar char=""/>
              <a:tabLst>
                <a:tab pos="457200" algn="l"/>
              </a:tabLs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Functionality testing</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120"/>
              </a:spcAft>
              <a:buSzPts val="1000"/>
              <a:buFont typeface="Symbol" panose="05050102010706020507" pitchFamily="18" charset="2"/>
              <a:buChar char=""/>
              <a:tabLst>
                <a:tab pos="457200" algn="l"/>
              </a:tabLs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Compliance testing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120"/>
              </a:spcAft>
              <a:buSzPts val="1000"/>
              <a:buFont typeface="Symbol" panose="05050102010706020507" pitchFamily="18" charset="2"/>
              <a:buChar char=""/>
              <a:tabLst>
                <a:tab pos="457200" algn="l"/>
              </a:tabLs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Compatibility testing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10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99027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100000">
              <a:srgbClr val="F8B323"/>
            </a:gs>
          </a:gsLst>
          <a:lin ang="5400000" scaled="1"/>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9AAB170-D0E3-4966-AD20-4689A8FA8431}"/>
              </a:ext>
            </a:extLst>
          </p:cNvPr>
          <p:cNvGraphicFramePr>
            <a:graphicFrameLocks noGrp="1"/>
          </p:cNvGraphicFramePr>
          <p:nvPr>
            <p:extLst>
              <p:ext uri="{D42A27DB-BD31-4B8C-83A1-F6EECF244321}">
                <p14:modId xmlns:p14="http://schemas.microsoft.com/office/powerpoint/2010/main" val="2545920234"/>
              </p:ext>
            </p:extLst>
          </p:nvPr>
        </p:nvGraphicFramePr>
        <p:xfrm>
          <a:off x="893788" y="149902"/>
          <a:ext cx="10998505" cy="6535710"/>
        </p:xfrm>
        <a:graphic>
          <a:graphicData uri="http://schemas.openxmlformats.org/drawingml/2006/table">
            <a:tbl>
              <a:tblPr/>
              <a:tblGrid>
                <a:gridCol w="931980">
                  <a:extLst>
                    <a:ext uri="{9D8B030D-6E8A-4147-A177-3AD203B41FA5}">
                      <a16:colId xmlns:a16="http://schemas.microsoft.com/office/drawing/2014/main" val="20000"/>
                    </a:ext>
                  </a:extLst>
                </a:gridCol>
                <a:gridCol w="1738556">
                  <a:extLst>
                    <a:ext uri="{9D8B030D-6E8A-4147-A177-3AD203B41FA5}">
                      <a16:colId xmlns:a16="http://schemas.microsoft.com/office/drawing/2014/main" val="20001"/>
                    </a:ext>
                  </a:extLst>
                </a:gridCol>
                <a:gridCol w="1933177">
                  <a:extLst>
                    <a:ext uri="{9D8B030D-6E8A-4147-A177-3AD203B41FA5}">
                      <a16:colId xmlns:a16="http://schemas.microsoft.com/office/drawing/2014/main" val="20002"/>
                    </a:ext>
                  </a:extLst>
                </a:gridCol>
                <a:gridCol w="2894879">
                  <a:extLst>
                    <a:ext uri="{9D8B030D-6E8A-4147-A177-3AD203B41FA5}">
                      <a16:colId xmlns:a16="http://schemas.microsoft.com/office/drawing/2014/main" val="20003"/>
                    </a:ext>
                  </a:extLst>
                </a:gridCol>
                <a:gridCol w="2297173">
                  <a:extLst>
                    <a:ext uri="{9D8B030D-6E8A-4147-A177-3AD203B41FA5}">
                      <a16:colId xmlns:a16="http://schemas.microsoft.com/office/drawing/2014/main" val="20004"/>
                    </a:ext>
                  </a:extLst>
                </a:gridCol>
                <a:gridCol w="1202740">
                  <a:extLst>
                    <a:ext uri="{9D8B030D-6E8A-4147-A177-3AD203B41FA5}">
                      <a16:colId xmlns:a16="http://schemas.microsoft.com/office/drawing/2014/main" val="20005"/>
                    </a:ext>
                  </a:extLst>
                </a:gridCol>
              </a:tblGrid>
              <a:tr h="54991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 No</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Test</a:t>
                      </a:r>
                    </a:p>
                    <a:p>
                      <a:pPr marL="1016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Description</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3048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3048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Execution</a:t>
                      </a:r>
                    </a:p>
                    <a:p>
                      <a:pPr marL="3048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Steps</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Expected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Actual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Pass/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Fail</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174231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ts val="1363"/>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p>
                      <a:pPr marL="10160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Scene</a:t>
                      </a:r>
                    </a:p>
                    <a:p>
                      <a:pPr marL="10160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Manager</a:t>
                      </a:r>
                    </a:p>
                    <a:p>
                      <a:pPr marL="10160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Screen</a:t>
                      </a:r>
                    </a:p>
                    <a:p>
                      <a:pPr marL="10160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Application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889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88900" marR="0" lvl="0" indent="0" algn="ctr" defTabSz="914400" rtl="0" eaLnBrk="1" fontAlgn="base" latinLnBrk="0" hangingPunct="1">
                        <a:lnSpc>
                          <a:spcPts val="1388"/>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p>
                      <a:pPr marL="88900" marR="0" lvl="0" indent="0" algn="ctr" defTabSz="914400" rtl="0" eaLnBrk="1" fontAlgn="base" latinLnBrk="0" hangingPunct="1">
                        <a:lnSpc>
                          <a:spcPts val="1388"/>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1.Expand the applications 2.Show game logo and game menus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ts val="838"/>
                        </a:spcAft>
                        <a:buClrTx/>
                        <a:buSzTx/>
                        <a:buFontTx/>
                        <a:buNone/>
                        <a:tabLst/>
                        <a:defRPr/>
                      </a:pPr>
                      <a:r>
                        <a:rPr kumimoji="0" lang="en-US" altLang="en-US" sz="1400" b="0" i="0" u="none" strike="noStrike" cap="none" normalizeH="0" baseline="0" dirty="0">
                          <a:ln>
                            <a:noFill/>
                          </a:ln>
                          <a:solidFill>
                            <a:schemeClr val="tx1"/>
                          </a:solidFill>
                          <a:effectLst/>
                          <a:latin typeface="Times New Roman" panose="02020603050405020304" pitchFamily="18" charset="0"/>
                        </a:rPr>
                        <a:t>When a user clicks the game icon in his/her mobile device, it should display him a game logo followed by the game </a:t>
                      </a:r>
                      <a:r>
                        <a:rPr kumimoji="0" lang="en-US" altLang="en-US" sz="1400" b="0" i="0" u="none" strike="noStrike" cap="none" normalizeH="0" baseline="0" dirty="0" err="1">
                          <a:ln>
                            <a:noFill/>
                          </a:ln>
                          <a:solidFill>
                            <a:schemeClr val="tx1"/>
                          </a:solidFill>
                          <a:effectLst/>
                          <a:latin typeface="Times New Roman" panose="02020603050405020304" pitchFamily="18" charset="0"/>
                        </a:rPr>
                        <a:t>menus.The</a:t>
                      </a:r>
                      <a:r>
                        <a:rPr kumimoji="0" lang="en-US" altLang="en-US" sz="1400" b="0" i="0" u="none" strike="noStrike" cap="none" normalizeH="0" baseline="0" dirty="0">
                          <a:ln>
                            <a:noFill/>
                          </a:ln>
                          <a:solidFill>
                            <a:schemeClr val="tx1"/>
                          </a:solidFill>
                          <a:effectLst/>
                          <a:latin typeface="Times New Roman" panose="02020603050405020304" pitchFamily="18" charset="0"/>
                        </a:rPr>
                        <a:t> menus like new game, options, help and exit should be displayed in this case.</a:t>
                      </a:r>
                    </a:p>
                    <a:p>
                      <a:pPr marL="0" marR="0" lvl="0" indent="0" algn="ctr" defTabSz="914400" rtl="0" eaLnBrk="1" fontAlgn="base" latinLnBrk="0" hangingPunct="1">
                        <a:lnSpc>
                          <a:spcPts val="1363"/>
                        </a:lnSpc>
                        <a:spcBef>
                          <a:spcPct val="0"/>
                        </a:spcBef>
                        <a:spcAft>
                          <a:spcPts val="838"/>
                        </a:spcAft>
                        <a:buClrTx/>
                        <a:buSzTx/>
                        <a:buFontTx/>
                        <a:buNone/>
                        <a:tabLst/>
                        <a:defRPr/>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363"/>
                        </a:lnSpc>
                        <a:spcBef>
                          <a:spcPct val="0"/>
                        </a:spcBef>
                        <a:spcAft>
                          <a:spcPts val="838"/>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413"/>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413"/>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41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Game logo is displayed. Menus are displayed.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905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9050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7715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2.</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ts val="135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p>
                      <a:pPr marL="101600" marR="0" lvl="0" indent="0" algn="ctr" defTabSz="914400" rtl="0" eaLnBrk="1" fontAlgn="base" latinLnBrk="0" hangingPunct="1">
                        <a:lnSpc>
                          <a:spcPts val="135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Loading an Application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889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8890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p>
                      <a:pPr marL="8890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Click on icon.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88"/>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Select an Application icon. Game must open to a menu scene without delay.</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88"/>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Game is loaded within 5 seconds. It is a minimum loading time for any android application.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905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9050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08888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Selecting Classic mode in the Available modes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889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8890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Select Classic option from menus.</a:t>
                      </a:r>
                    </a:p>
                    <a:p>
                      <a:pPr marL="8890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Click on Classic 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Once a player chooses a mode and clicks a mode, Game must open with Chapters scene without any delay.</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Chapter scene is displayed with 4 Chapters, where only Normal Chapter is Unlocked.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905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9050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98576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4.</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ts val="1388"/>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Starting the new game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889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8890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Select Normal option from chapters.</a:t>
                      </a:r>
                    </a:p>
                    <a:p>
                      <a:pPr marL="8890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Click on level 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Once a player chooses a Normal chapter and clicks a level, the game must start.</a:t>
                      </a:r>
                    </a:p>
                    <a:p>
                      <a:pPr marL="0" marR="0" lvl="0" indent="0" algn="ctr" defTabSz="914400" rtl="0" eaLnBrk="1" fontAlgn="base" latinLnBrk="0" hangingPunct="1">
                        <a:lnSpc>
                          <a:spcPts val="1363"/>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363"/>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New game was started with only one level unlocked that is level 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905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9050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29168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5.</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ts val="1388"/>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Unlocking the new level.</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889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88900" marR="0" lvl="0" indent="0" algn="ctr" defTabSz="914400" rtl="0" eaLnBrk="1" fontAlgn="base" latinLnBrk="0" hangingPunct="1">
                        <a:lnSpc>
                          <a:spcPts val="146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Open application. 1.Start the level 2.Complete the recent level.</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rPr>
                        <a:t>When a player completes the recent level with a minimum medal, then the next level should be unlocked.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413"/>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Level 2 is played and completed. The new level 3 is unlocked.</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905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9050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782383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100000">
              <a:srgbClr val="F8B323"/>
            </a:gs>
          </a:gsLst>
          <a:lin ang="5400000" scaled="1"/>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E9E96CE-6FEA-4905-A01B-A4B7B473C1F5}"/>
              </a:ext>
            </a:extLst>
          </p:cNvPr>
          <p:cNvGraphicFramePr>
            <a:graphicFrameLocks noGrp="1"/>
          </p:cNvGraphicFramePr>
          <p:nvPr>
            <p:extLst>
              <p:ext uri="{D42A27DB-BD31-4B8C-83A1-F6EECF244321}">
                <p14:modId xmlns:p14="http://schemas.microsoft.com/office/powerpoint/2010/main" val="2986269751"/>
              </p:ext>
            </p:extLst>
          </p:nvPr>
        </p:nvGraphicFramePr>
        <p:xfrm>
          <a:off x="944380" y="614597"/>
          <a:ext cx="10867867" cy="6099041"/>
        </p:xfrm>
        <a:graphic>
          <a:graphicData uri="http://schemas.openxmlformats.org/drawingml/2006/table">
            <a:tbl>
              <a:tblPr/>
              <a:tblGrid>
                <a:gridCol w="920911">
                  <a:extLst>
                    <a:ext uri="{9D8B030D-6E8A-4147-A177-3AD203B41FA5}">
                      <a16:colId xmlns:a16="http://schemas.microsoft.com/office/drawing/2014/main" val="20000"/>
                    </a:ext>
                  </a:extLst>
                </a:gridCol>
                <a:gridCol w="1717905">
                  <a:extLst>
                    <a:ext uri="{9D8B030D-6E8A-4147-A177-3AD203B41FA5}">
                      <a16:colId xmlns:a16="http://schemas.microsoft.com/office/drawing/2014/main" val="20001"/>
                    </a:ext>
                  </a:extLst>
                </a:gridCol>
                <a:gridCol w="2233278">
                  <a:extLst>
                    <a:ext uri="{9D8B030D-6E8A-4147-A177-3AD203B41FA5}">
                      <a16:colId xmlns:a16="http://schemas.microsoft.com/office/drawing/2014/main" val="20002"/>
                    </a:ext>
                  </a:extLst>
                </a:gridCol>
                <a:gridCol w="2537431">
                  <a:extLst>
                    <a:ext uri="{9D8B030D-6E8A-4147-A177-3AD203B41FA5}">
                      <a16:colId xmlns:a16="http://schemas.microsoft.com/office/drawing/2014/main" val="20003"/>
                    </a:ext>
                  </a:extLst>
                </a:gridCol>
                <a:gridCol w="2258625">
                  <a:extLst>
                    <a:ext uri="{9D8B030D-6E8A-4147-A177-3AD203B41FA5}">
                      <a16:colId xmlns:a16="http://schemas.microsoft.com/office/drawing/2014/main" val="20004"/>
                    </a:ext>
                  </a:extLst>
                </a:gridCol>
                <a:gridCol w="1199717">
                  <a:extLst>
                    <a:ext uri="{9D8B030D-6E8A-4147-A177-3AD203B41FA5}">
                      <a16:colId xmlns:a16="http://schemas.microsoft.com/office/drawing/2014/main" val="20005"/>
                    </a:ext>
                  </a:extLst>
                </a:gridCol>
              </a:tblGrid>
              <a:tr h="221546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Increase in score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889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88900" marR="0" lvl="0" indent="0" algn="ctr" defTabSz="914400" rtl="0" eaLnBrk="1" fontAlgn="base" latinLnBrk="0" hangingPunct="1">
                        <a:lnSpc>
                          <a:spcPct val="100000"/>
                        </a:lnSpc>
                        <a:spcBef>
                          <a:spcPct val="0"/>
                        </a:spcBef>
                        <a:spcAft>
                          <a:spcPts val="213"/>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889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 the game</a:t>
                      </a:r>
                    </a:p>
                    <a:p>
                      <a:pPr marL="889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1. Complete all the</a:t>
                      </a:r>
                    </a:p>
                    <a:p>
                      <a:pPr marL="889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three games</a:t>
                      </a:r>
                    </a:p>
                    <a:p>
                      <a:pPr marL="889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2. Get gold medal</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Player needs to match the pattern w </a:t>
                      </a:r>
                      <a:r>
                        <a:rPr kumimoji="0" lang="en-US" altLang="en-US" sz="1500" b="0" i="0" u="none" strike="noStrike" cap="none" normalizeH="0" baseline="0" dirty="0" err="1">
                          <a:ln>
                            <a:noFill/>
                          </a:ln>
                          <a:solidFill>
                            <a:schemeClr val="tx1"/>
                          </a:solidFill>
                          <a:effectLst/>
                          <a:latin typeface="Times New Roman" panose="02020603050405020304" pitchFamily="18" charset="0"/>
                        </a:rPr>
                        <a:t>ith</a:t>
                      </a:r>
                      <a:r>
                        <a:rPr kumimoji="0" lang="en-US" altLang="en-US" sz="1500" b="0" i="0" u="none" strike="noStrike" cap="none" normalizeH="0" baseline="0" dirty="0">
                          <a:ln>
                            <a:noFill/>
                          </a:ln>
                          <a:solidFill>
                            <a:schemeClr val="tx1"/>
                          </a:solidFill>
                          <a:effectLst/>
                          <a:latin typeface="Times New Roman" panose="02020603050405020304" pitchFamily="18" charset="0"/>
                        </a:rPr>
                        <a:t> number displayed on the scene.</a:t>
                      </a: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If player complete all the three games given in a level then player can be able to get gold medal, if completed only games able to get silver medal, if completes only single game bronze medal is given.</a:t>
                      </a:r>
                    </a:p>
                    <a:p>
                      <a:pPr marL="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Keep on practicing and playing the game helps the player to reach the gold medal after completing all the three game within the time limit.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2032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20320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2032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107833">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7.</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Saving the medals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538"/>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 each level Get medal Check medal</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On completion of each level certain medals are obtained by the player. These medals are stored based on each level. And medals must be displayed in each level icon.</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Level 1 was cleared; gold medal was obtained. This medal was displayed on the bottom of level 1 icon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2032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2032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91825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8.</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5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Updating high medal</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Play the level again to beat the previous medal.</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If same level is played again, and obtain the high medal, the high medal must be updated.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Level 1 was played again the new medal was gold. The new high medal was updated to gold for level 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2032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2032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6219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Level</a:t>
                      </a: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completion</a:t>
                      </a: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display</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Complete the level</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Once the level is </a:t>
                      </a:r>
                      <a:r>
                        <a:rPr kumimoji="0" lang="en-US" altLang="en-US" sz="1500" b="0" i="0" u="none" strike="noStrike" cap="none" normalizeH="0" baseline="0" dirty="0" err="1">
                          <a:ln>
                            <a:noFill/>
                          </a:ln>
                          <a:solidFill>
                            <a:schemeClr val="tx1"/>
                          </a:solidFill>
                          <a:effectLst/>
                          <a:latin typeface="Times New Roman" panose="02020603050405020304" pitchFamily="18" charset="0"/>
                        </a:rPr>
                        <a:t>completed,level</a:t>
                      </a:r>
                      <a:r>
                        <a:rPr kumimoji="0" lang="en-US" altLang="en-US" sz="1500" b="0" i="0" u="none" strike="noStrike" cap="none" normalizeH="0" baseline="0" dirty="0">
                          <a:ln>
                            <a:noFill/>
                          </a:ln>
                          <a:solidFill>
                            <a:schemeClr val="tx1"/>
                          </a:solidFill>
                          <a:effectLst/>
                          <a:latin typeface="Times New Roman" panose="02020603050405020304" pitchFamily="18" charset="0"/>
                        </a:rPr>
                        <a:t> </a:t>
                      </a:r>
                      <a:r>
                        <a:rPr kumimoji="0" lang="en-US" altLang="en-US" sz="1500" b="0" i="0" u="none" strike="noStrike" cap="none" normalizeH="0" baseline="0">
                          <a:ln>
                            <a:noFill/>
                          </a:ln>
                          <a:solidFill>
                            <a:schemeClr val="tx1"/>
                          </a:solidFill>
                          <a:effectLst/>
                          <a:latin typeface="Times New Roman" panose="02020603050405020304" pitchFamily="18" charset="0"/>
                        </a:rPr>
                        <a:t>completion message should </a:t>
                      </a:r>
                      <a:r>
                        <a:rPr kumimoji="0" lang="en-US" altLang="en-US" sz="1500" b="0" i="0" u="none" strike="noStrike" cap="none" normalizeH="0" baseline="0" dirty="0">
                          <a:ln>
                            <a:noFill/>
                          </a:ln>
                          <a:solidFill>
                            <a:schemeClr val="tx1"/>
                          </a:solidFill>
                          <a:effectLst/>
                          <a:latin typeface="Times New Roman" panose="02020603050405020304" pitchFamily="18" charset="0"/>
                        </a:rPr>
                        <a:t>be displayed.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Player completed the level 1 and level completion message with small greeting was displayed.</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2032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2032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09529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10.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Back button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Going to Level scene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Clicking on Back button should take the player to Level scene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Player will be taken to Level scene after immediately clicking the Back button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2032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2032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5" name="Table 4">
            <a:extLst>
              <a:ext uri="{FF2B5EF4-FFF2-40B4-BE49-F238E27FC236}">
                <a16:creationId xmlns:a16="http://schemas.microsoft.com/office/drawing/2014/main" id="{9C4B3242-D37A-4C9D-A2B4-028386C8ED56}"/>
              </a:ext>
            </a:extLst>
          </p:cNvPr>
          <p:cNvGraphicFramePr>
            <a:graphicFrameLocks noGrp="1"/>
          </p:cNvGraphicFramePr>
          <p:nvPr>
            <p:extLst>
              <p:ext uri="{D42A27DB-BD31-4B8C-83A1-F6EECF244321}">
                <p14:modId xmlns:p14="http://schemas.microsoft.com/office/powerpoint/2010/main" val="2787444544"/>
              </p:ext>
            </p:extLst>
          </p:nvPr>
        </p:nvGraphicFramePr>
        <p:xfrm>
          <a:off x="944380" y="64680"/>
          <a:ext cx="10867867" cy="549917"/>
        </p:xfrm>
        <a:graphic>
          <a:graphicData uri="http://schemas.openxmlformats.org/drawingml/2006/table">
            <a:tbl>
              <a:tblPr/>
              <a:tblGrid>
                <a:gridCol w="920910">
                  <a:extLst>
                    <a:ext uri="{9D8B030D-6E8A-4147-A177-3AD203B41FA5}">
                      <a16:colId xmlns:a16="http://schemas.microsoft.com/office/drawing/2014/main" val="998605296"/>
                    </a:ext>
                  </a:extLst>
                </a:gridCol>
                <a:gridCol w="1703410">
                  <a:extLst>
                    <a:ext uri="{9D8B030D-6E8A-4147-A177-3AD203B41FA5}">
                      <a16:colId xmlns:a16="http://schemas.microsoft.com/office/drawing/2014/main" val="2523471207"/>
                    </a:ext>
                  </a:extLst>
                </a:gridCol>
                <a:gridCol w="2235200">
                  <a:extLst>
                    <a:ext uri="{9D8B030D-6E8A-4147-A177-3AD203B41FA5}">
                      <a16:colId xmlns:a16="http://schemas.microsoft.com/office/drawing/2014/main" val="1000242797"/>
                    </a:ext>
                  </a:extLst>
                </a:gridCol>
                <a:gridCol w="2550005">
                  <a:extLst>
                    <a:ext uri="{9D8B030D-6E8A-4147-A177-3AD203B41FA5}">
                      <a16:colId xmlns:a16="http://schemas.microsoft.com/office/drawing/2014/main" val="1005079280"/>
                    </a:ext>
                  </a:extLst>
                </a:gridCol>
                <a:gridCol w="2269888">
                  <a:extLst>
                    <a:ext uri="{9D8B030D-6E8A-4147-A177-3AD203B41FA5}">
                      <a16:colId xmlns:a16="http://schemas.microsoft.com/office/drawing/2014/main" val="126820577"/>
                    </a:ext>
                  </a:extLst>
                </a:gridCol>
                <a:gridCol w="1188454">
                  <a:extLst>
                    <a:ext uri="{9D8B030D-6E8A-4147-A177-3AD203B41FA5}">
                      <a16:colId xmlns:a16="http://schemas.microsoft.com/office/drawing/2014/main" val="1392683622"/>
                    </a:ext>
                  </a:extLst>
                </a:gridCol>
              </a:tblGrid>
              <a:tr h="54991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 No</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Test</a:t>
                      </a:r>
                    </a:p>
                    <a:p>
                      <a:pPr marL="1016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Description</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3048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3048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Execution</a:t>
                      </a:r>
                    </a:p>
                    <a:p>
                      <a:pPr marL="3048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Steps</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Expected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Actual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Pass/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Fail</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3040790038"/>
                  </a:ext>
                </a:extLst>
              </a:tr>
            </a:tbl>
          </a:graphicData>
        </a:graphic>
      </p:graphicFrame>
    </p:spTree>
    <p:extLst>
      <p:ext uri="{BB962C8B-B14F-4D97-AF65-F5344CB8AC3E}">
        <p14:creationId xmlns:p14="http://schemas.microsoft.com/office/powerpoint/2010/main" val="193970321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100000">
              <a:srgbClr val="F8B323"/>
            </a:gs>
          </a:gsLst>
          <a:lin ang="5400000" scaled="1"/>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95BC1D9-C36D-41D6-93B6-BFCE337BC22C}"/>
              </a:ext>
            </a:extLst>
          </p:cNvPr>
          <p:cNvGraphicFramePr>
            <a:graphicFrameLocks noGrp="1"/>
          </p:cNvGraphicFramePr>
          <p:nvPr>
            <p:extLst>
              <p:ext uri="{D42A27DB-BD31-4B8C-83A1-F6EECF244321}">
                <p14:modId xmlns:p14="http://schemas.microsoft.com/office/powerpoint/2010/main" val="736662699"/>
              </p:ext>
            </p:extLst>
          </p:nvPr>
        </p:nvGraphicFramePr>
        <p:xfrm>
          <a:off x="944380" y="64680"/>
          <a:ext cx="10867867" cy="549917"/>
        </p:xfrm>
        <a:graphic>
          <a:graphicData uri="http://schemas.openxmlformats.org/drawingml/2006/table">
            <a:tbl>
              <a:tblPr/>
              <a:tblGrid>
                <a:gridCol w="920910">
                  <a:extLst>
                    <a:ext uri="{9D8B030D-6E8A-4147-A177-3AD203B41FA5}">
                      <a16:colId xmlns:a16="http://schemas.microsoft.com/office/drawing/2014/main" val="998605296"/>
                    </a:ext>
                  </a:extLst>
                </a:gridCol>
                <a:gridCol w="1703410">
                  <a:extLst>
                    <a:ext uri="{9D8B030D-6E8A-4147-A177-3AD203B41FA5}">
                      <a16:colId xmlns:a16="http://schemas.microsoft.com/office/drawing/2014/main" val="2523471207"/>
                    </a:ext>
                  </a:extLst>
                </a:gridCol>
                <a:gridCol w="2235200">
                  <a:extLst>
                    <a:ext uri="{9D8B030D-6E8A-4147-A177-3AD203B41FA5}">
                      <a16:colId xmlns:a16="http://schemas.microsoft.com/office/drawing/2014/main" val="1000242797"/>
                    </a:ext>
                  </a:extLst>
                </a:gridCol>
                <a:gridCol w="2550005">
                  <a:extLst>
                    <a:ext uri="{9D8B030D-6E8A-4147-A177-3AD203B41FA5}">
                      <a16:colId xmlns:a16="http://schemas.microsoft.com/office/drawing/2014/main" val="1005079280"/>
                    </a:ext>
                  </a:extLst>
                </a:gridCol>
                <a:gridCol w="2229151">
                  <a:extLst>
                    <a:ext uri="{9D8B030D-6E8A-4147-A177-3AD203B41FA5}">
                      <a16:colId xmlns:a16="http://schemas.microsoft.com/office/drawing/2014/main" val="126820577"/>
                    </a:ext>
                  </a:extLst>
                </a:gridCol>
                <a:gridCol w="1229191">
                  <a:extLst>
                    <a:ext uri="{9D8B030D-6E8A-4147-A177-3AD203B41FA5}">
                      <a16:colId xmlns:a16="http://schemas.microsoft.com/office/drawing/2014/main" val="1392683622"/>
                    </a:ext>
                  </a:extLst>
                </a:gridCol>
              </a:tblGrid>
              <a:tr h="54991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 No</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Test</a:t>
                      </a:r>
                    </a:p>
                    <a:p>
                      <a:pPr marL="1016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Description</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3048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3048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Execution</a:t>
                      </a:r>
                    </a:p>
                    <a:p>
                      <a:pPr marL="3048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Steps</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Expected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Actual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Pass/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Fail</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3040790038"/>
                  </a:ext>
                </a:extLst>
              </a:tr>
            </a:tbl>
          </a:graphicData>
        </a:graphic>
      </p:graphicFrame>
      <p:graphicFrame>
        <p:nvGraphicFramePr>
          <p:cNvPr id="5" name="Table 4">
            <a:extLst>
              <a:ext uri="{FF2B5EF4-FFF2-40B4-BE49-F238E27FC236}">
                <a16:creationId xmlns:a16="http://schemas.microsoft.com/office/drawing/2014/main" id="{10918CCF-8E0D-4731-BD10-FBF79603B2A9}"/>
              </a:ext>
            </a:extLst>
          </p:cNvPr>
          <p:cNvGraphicFramePr>
            <a:graphicFrameLocks noGrp="1"/>
          </p:cNvGraphicFramePr>
          <p:nvPr>
            <p:extLst>
              <p:ext uri="{D42A27DB-BD31-4B8C-83A1-F6EECF244321}">
                <p14:modId xmlns:p14="http://schemas.microsoft.com/office/powerpoint/2010/main" val="3666216203"/>
              </p:ext>
            </p:extLst>
          </p:nvPr>
        </p:nvGraphicFramePr>
        <p:xfrm>
          <a:off x="944379" y="614598"/>
          <a:ext cx="10867867" cy="5876145"/>
        </p:xfrm>
        <a:graphic>
          <a:graphicData uri="http://schemas.openxmlformats.org/drawingml/2006/table">
            <a:tbl>
              <a:tblPr/>
              <a:tblGrid>
                <a:gridCol w="919174">
                  <a:extLst>
                    <a:ext uri="{9D8B030D-6E8A-4147-A177-3AD203B41FA5}">
                      <a16:colId xmlns:a16="http://schemas.microsoft.com/office/drawing/2014/main" val="20000"/>
                    </a:ext>
                  </a:extLst>
                </a:gridCol>
                <a:gridCol w="1719394">
                  <a:extLst>
                    <a:ext uri="{9D8B030D-6E8A-4147-A177-3AD203B41FA5}">
                      <a16:colId xmlns:a16="http://schemas.microsoft.com/office/drawing/2014/main" val="20001"/>
                    </a:ext>
                  </a:extLst>
                </a:gridCol>
                <a:gridCol w="2233052">
                  <a:extLst>
                    <a:ext uri="{9D8B030D-6E8A-4147-A177-3AD203B41FA5}">
                      <a16:colId xmlns:a16="http://schemas.microsoft.com/office/drawing/2014/main" val="20002"/>
                    </a:ext>
                  </a:extLst>
                </a:gridCol>
                <a:gridCol w="2535833">
                  <a:extLst>
                    <a:ext uri="{9D8B030D-6E8A-4147-A177-3AD203B41FA5}">
                      <a16:colId xmlns:a16="http://schemas.microsoft.com/office/drawing/2014/main" val="20003"/>
                    </a:ext>
                  </a:extLst>
                </a:gridCol>
                <a:gridCol w="2227640">
                  <a:extLst>
                    <a:ext uri="{9D8B030D-6E8A-4147-A177-3AD203B41FA5}">
                      <a16:colId xmlns:a16="http://schemas.microsoft.com/office/drawing/2014/main" val="20004"/>
                    </a:ext>
                  </a:extLst>
                </a:gridCol>
                <a:gridCol w="1232774">
                  <a:extLst>
                    <a:ext uri="{9D8B030D-6E8A-4147-A177-3AD203B41FA5}">
                      <a16:colId xmlns:a16="http://schemas.microsoft.com/office/drawing/2014/main" val="20005"/>
                    </a:ext>
                  </a:extLst>
                </a:gridCol>
              </a:tblGrid>
              <a:tr h="1315535">
                <a:tc>
                  <a:txBody>
                    <a:bodyPr/>
                    <a:lstStyle/>
                    <a:p>
                      <a:pPr indent="0" algn="ctr"/>
                      <a:r>
                        <a:rPr lang="en-US" sz="1400" dirty="0">
                          <a:latin typeface="Times New Roman"/>
                        </a:rPr>
                        <a:t>11.</a:t>
                      </a:r>
                    </a:p>
                  </a:txBody>
                  <a:tcPr marL="0" marR="0" marT="0" marB="0">
                    <a:solidFill>
                      <a:schemeClr val="bg1"/>
                    </a:solidFill>
                  </a:tcPr>
                </a:tc>
                <a:tc>
                  <a:txBody>
                    <a:bodyPr/>
                    <a:lstStyle/>
                    <a:p>
                      <a:pPr marL="114300" indent="0" algn="ctr">
                        <a:spcAft>
                          <a:spcPts val="210"/>
                        </a:spcAft>
                      </a:pPr>
                      <a:endParaRPr lang="en-US" sz="1400" dirty="0">
                        <a:latin typeface="Times New Roman"/>
                      </a:endParaRPr>
                    </a:p>
                    <a:p>
                      <a:pPr marL="114300" indent="0" algn="ctr">
                        <a:spcAft>
                          <a:spcPts val="210"/>
                        </a:spcAft>
                      </a:pPr>
                      <a:r>
                        <a:rPr lang="en-US" sz="1400" dirty="0">
                          <a:latin typeface="Times New Roman"/>
                        </a:rPr>
                        <a:t>Next</a:t>
                      </a:r>
                    </a:p>
                    <a:p>
                      <a:pPr marL="114300" indent="0" algn="ctr"/>
                      <a:r>
                        <a:rPr lang="en-US" sz="1400" dirty="0">
                          <a:latin typeface="Times New Roman"/>
                        </a:rPr>
                        <a:t>Button</a:t>
                      </a:r>
                    </a:p>
                  </a:txBody>
                  <a:tcPr marL="0" marR="0" marT="0" marB="0">
                    <a:solidFill>
                      <a:schemeClr val="bg1"/>
                    </a:solidFill>
                  </a:tcPr>
                </a:tc>
                <a:tc>
                  <a:txBody>
                    <a:bodyPr/>
                    <a:lstStyle/>
                    <a:p>
                      <a:pPr indent="0" algn="ctr">
                        <a:lnSpc>
                          <a:spcPts val="1368"/>
                        </a:lnSpc>
                      </a:pPr>
                      <a:endParaRPr lang="en-US" sz="1400" dirty="0">
                        <a:latin typeface="Times New Roman"/>
                      </a:endParaRPr>
                    </a:p>
                    <a:p>
                      <a:pPr indent="0" algn="ctr">
                        <a:lnSpc>
                          <a:spcPts val="1368"/>
                        </a:lnSpc>
                      </a:pPr>
                      <a:r>
                        <a:rPr lang="en-US" sz="1400" dirty="0">
                          <a:latin typeface="Times New Roman"/>
                        </a:rPr>
                        <a:t>Going to Next Level</a:t>
                      </a:r>
                    </a:p>
                  </a:txBody>
                  <a:tcPr marL="0" marR="0" marT="0" marB="0">
                    <a:solidFill>
                      <a:schemeClr val="bg1"/>
                    </a:solidFill>
                  </a:tcPr>
                </a:tc>
                <a:tc>
                  <a:txBody>
                    <a:bodyPr/>
                    <a:lstStyle/>
                    <a:p>
                      <a:pPr marL="101600" indent="0" algn="ctr">
                        <a:lnSpc>
                          <a:spcPts val="1368"/>
                        </a:lnSpc>
                      </a:pPr>
                      <a:endParaRPr lang="en-US" sz="1400" dirty="0">
                        <a:latin typeface="Times New Roman"/>
                      </a:endParaRPr>
                    </a:p>
                    <a:p>
                      <a:pPr marL="101600" indent="0" algn="ctr">
                        <a:lnSpc>
                          <a:spcPts val="1368"/>
                        </a:lnSpc>
                      </a:pPr>
                      <a:r>
                        <a:rPr lang="en-US" sz="1400" dirty="0">
                          <a:latin typeface="Times New Roman"/>
                        </a:rPr>
                        <a:t>Clicking on Next button should take the player to next Level only if the player gets minimum of bronze medal in the current level</a:t>
                      </a:r>
                    </a:p>
                  </a:txBody>
                  <a:tcPr marL="0" marR="0" marT="0" marB="0">
                    <a:solidFill>
                      <a:schemeClr val="bg1"/>
                    </a:solidFill>
                  </a:tcPr>
                </a:tc>
                <a:tc>
                  <a:txBody>
                    <a:bodyPr/>
                    <a:lstStyle/>
                    <a:p>
                      <a:pPr indent="0" algn="ctr">
                        <a:lnSpc>
                          <a:spcPts val="1368"/>
                        </a:lnSpc>
                      </a:pPr>
                      <a:endParaRPr lang="en-US" sz="1400" dirty="0">
                        <a:latin typeface="Times New Roman"/>
                      </a:endParaRPr>
                    </a:p>
                    <a:p>
                      <a:pPr indent="0" algn="ctr">
                        <a:lnSpc>
                          <a:spcPts val="1368"/>
                        </a:lnSpc>
                      </a:pPr>
                      <a:r>
                        <a:rPr lang="en-US" sz="1400" dirty="0">
                          <a:latin typeface="Times New Roman"/>
                        </a:rPr>
                        <a:t>Player will be taken to next Level after immediately clicking the Next button after getting minimum of bronze medal</a:t>
                      </a:r>
                    </a:p>
                  </a:txBody>
                  <a:tcPr marL="0" marR="0" marT="0" marB="0">
                    <a:solidFill>
                      <a:schemeClr val="bg1"/>
                    </a:solidFill>
                  </a:tcPr>
                </a:tc>
                <a:tc>
                  <a:txBody>
                    <a:bodyPr/>
                    <a:lstStyle/>
                    <a:p>
                      <a:pPr marL="215900" indent="0" algn="ctr"/>
                      <a:endParaRPr lang="en-US" sz="1400" dirty="0">
                        <a:latin typeface="Times New Roman"/>
                      </a:endParaRPr>
                    </a:p>
                    <a:p>
                      <a:pPr marL="215900" indent="0" algn="ctr"/>
                      <a:r>
                        <a:rPr lang="en-US" sz="1400" dirty="0">
                          <a:latin typeface="Times New Roman"/>
                        </a:rPr>
                        <a:t>Pass</a:t>
                      </a:r>
                    </a:p>
                  </a:txBody>
                  <a:tcPr marL="0" marR="0" marT="0" marB="0">
                    <a:solidFill>
                      <a:schemeClr val="bg1"/>
                    </a:solidFill>
                  </a:tcPr>
                </a:tc>
                <a:extLst>
                  <a:ext uri="{0D108BD9-81ED-4DB2-BD59-A6C34878D82A}">
                    <a16:rowId xmlns:a16="http://schemas.microsoft.com/office/drawing/2014/main" val="10000"/>
                  </a:ext>
                </a:extLst>
              </a:tr>
              <a:tr h="884601">
                <a:tc>
                  <a:txBody>
                    <a:bodyPr/>
                    <a:lstStyle/>
                    <a:p>
                      <a:pPr indent="0" algn="ctr"/>
                      <a:r>
                        <a:rPr lang="en-US" sz="1400" dirty="0">
                          <a:latin typeface="Times New Roman"/>
                        </a:rPr>
                        <a:t>12.</a:t>
                      </a:r>
                    </a:p>
                  </a:txBody>
                  <a:tcPr marL="0" marR="0" marT="0" marB="0">
                    <a:solidFill>
                      <a:schemeClr val="bg1"/>
                    </a:solidFill>
                  </a:tcPr>
                </a:tc>
                <a:tc>
                  <a:txBody>
                    <a:bodyPr/>
                    <a:lstStyle/>
                    <a:p>
                      <a:pPr marL="114300" indent="0" algn="ctr">
                        <a:spcAft>
                          <a:spcPts val="210"/>
                        </a:spcAft>
                      </a:pPr>
                      <a:r>
                        <a:rPr lang="en-US" sz="1400">
                          <a:latin typeface="Times New Roman"/>
                        </a:rPr>
                        <a:t>Home</a:t>
                      </a:r>
                    </a:p>
                    <a:p>
                      <a:pPr marL="114300" indent="0" algn="ctr"/>
                      <a:r>
                        <a:rPr lang="en-US" sz="1400">
                          <a:latin typeface="Times New Roman"/>
                        </a:rPr>
                        <a:t>button</a:t>
                      </a:r>
                    </a:p>
                  </a:txBody>
                  <a:tcPr marL="0" marR="0" marT="0" marB="0">
                    <a:solidFill>
                      <a:schemeClr val="bg1"/>
                    </a:solidFill>
                  </a:tcPr>
                </a:tc>
                <a:tc>
                  <a:txBody>
                    <a:bodyPr/>
                    <a:lstStyle/>
                    <a:p>
                      <a:pPr indent="0" algn="ctr">
                        <a:lnSpc>
                          <a:spcPts val="1392"/>
                        </a:lnSpc>
                      </a:pPr>
                      <a:r>
                        <a:rPr lang="en-US" sz="1400" dirty="0">
                          <a:latin typeface="Times New Roman"/>
                        </a:rPr>
                        <a:t>Going to Main Menu</a:t>
                      </a:r>
                    </a:p>
                  </a:txBody>
                  <a:tcPr marL="0" marR="0" marT="0" marB="0">
                    <a:solidFill>
                      <a:schemeClr val="bg1"/>
                    </a:solidFill>
                  </a:tcPr>
                </a:tc>
                <a:tc>
                  <a:txBody>
                    <a:bodyPr/>
                    <a:lstStyle/>
                    <a:p>
                      <a:pPr marL="101600" indent="0" algn="ctr">
                        <a:lnSpc>
                          <a:spcPts val="1392"/>
                        </a:lnSpc>
                      </a:pPr>
                      <a:r>
                        <a:rPr lang="en-US" sz="1400">
                          <a:latin typeface="Times New Roman"/>
                        </a:rPr>
                        <a:t>Clicking on Home button should take the player to Main Menu scene</a:t>
                      </a:r>
                    </a:p>
                  </a:txBody>
                  <a:tcPr marL="0" marR="0" marT="0" marB="0">
                    <a:solidFill>
                      <a:schemeClr val="bg1"/>
                    </a:solidFill>
                  </a:tcPr>
                </a:tc>
                <a:tc>
                  <a:txBody>
                    <a:bodyPr/>
                    <a:lstStyle/>
                    <a:p>
                      <a:pPr indent="0" algn="ctr">
                        <a:lnSpc>
                          <a:spcPts val="1368"/>
                        </a:lnSpc>
                      </a:pPr>
                      <a:endParaRPr lang="en-US" sz="1400" dirty="0">
                        <a:latin typeface="Times New Roman"/>
                      </a:endParaRPr>
                    </a:p>
                    <a:p>
                      <a:pPr indent="0" algn="ctr">
                        <a:lnSpc>
                          <a:spcPts val="1368"/>
                        </a:lnSpc>
                      </a:pPr>
                      <a:r>
                        <a:rPr lang="en-US" sz="1400" dirty="0">
                          <a:latin typeface="Times New Roman"/>
                        </a:rPr>
                        <a:t>Player will be taken to Main Menu scene after immediately clicking the Home button</a:t>
                      </a:r>
                    </a:p>
                  </a:txBody>
                  <a:tcPr marL="0" marR="0" marT="0" marB="0">
                    <a:solidFill>
                      <a:schemeClr val="bg1"/>
                    </a:solidFill>
                  </a:tcPr>
                </a:tc>
                <a:tc>
                  <a:txBody>
                    <a:bodyPr/>
                    <a:lstStyle/>
                    <a:p>
                      <a:pPr marL="215900" indent="0" algn="ctr"/>
                      <a:r>
                        <a:rPr lang="en-US" sz="1400">
                          <a:latin typeface="Times New Roman"/>
                        </a:rPr>
                        <a:t>Pass</a:t>
                      </a:r>
                    </a:p>
                  </a:txBody>
                  <a:tcPr marL="0" marR="0" marT="0" marB="0">
                    <a:solidFill>
                      <a:schemeClr val="bg1"/>
                    </a:solidFill>
                  </a:tcPr>
                </a:tc>
                <a:extLst>
                  <a:ext uri="{0D108BD9-81ED-4DB2-BD59-A6C34878D82A}">
                    <a16:rowId xmlns:a16="http://schemas.microsoft.com/office/drawing/2014/main" val="10001"/>
                  </a:ext>
                </a:extLst>
              </a:tr>
              <a:tr h="1307245">
                <a:tc>
                  <a:txBody>
                    <a:bodyPr/>
                    <a:lstStyle/>
                    <a:p>
                      <a:pPr indent="0" algn="ctr"/>
                      <a:r>
                        <a:rPr lang="en-US" sz="1400">
                          <a:latin typeface="Times New Roman"/>
                        </a:rPr>
                        <a:t>13.</a:t>
                      </a:r>
                    </a:p>
                  </a:txBody>
                  <a:tcPr marL="0" marR="0" marT="0" marB="0">
                    <a:solidFill>
                      <a:schemeClr val="bg1"/>
                    </a:solidFill>
                  </a:tcPr>
                </a:tc>
                <a:tc>
                  <a:txBody>
                    <a:bodyPr/>
                    <a:lstStyle/>
                    <a:p>
                      <a:pPr marL="114300" indent="0" algn="ctr">
                        <a:lnSpc>
                          <a:spcPts val="1392"/>
                        </a:lnSpc>
                      </a:pPr>
                      <a:r>
                        <a:rPr lang="en-US" sz="1400">
                          <a:latin typeface="Times New Roman"/>
                        </a:rPr>
                        <a:t>Unlocking</a:t>
                      </a:r>
                    </a:p>
                    <a:p>
                      <a:pPr marL="114300" indent="0" algn="ctr">
                        <a:lnSpc>
                          <a:spcPts val="1392"/>
                        </a:lnSpc>
                      </a:pPr>
                      <a:r>
                        <a:rPr lang="en-US" sz="1400">
                          <a:latin typeface="Times New Roman"/>
                        </a:rPr>
                        <a:t>next</a:t>
                      </a:r>
                    </a:p>
                    <a:p>
                      <a:pPr marL="114300" indent="0" algn="ctr">
                        <a:lnSpc>
                          <a:spcPts val="1392"/>
                        </a:lnSpc>
                      </a:pPr>
                      <a:r>
                        <a:rPr lang="en-US" sz="1400">
                          <a:latin typeface="Times New Roman"/>
                        </a:rPr>
                        <a:t>chapters</a:t>
                      </a:r>
                    </a:p>
                  </a:txBody>
                  <a:tcPr marL="0" marR="0" marT="0" marB="0">
                    <a:solidFill>
                      <a:schemeClr val="bg1"/>
                    </a:solidFill>
                  </a:tcPr>
                </a:tc>
                <a:tc>
                  <a:txBody>
                    <a:bodyPr/>
                    <a:lstStyle/>
                    <a:p>
                      <a:pPr indent="0" algn="ctr">
                        <a:lnSpc>
                          <a:spcPts val="1368"/>
                        </a:lnSpc>
                      </a:pPr>
                      <a:r>
                        <a:rPr lang="en-US" sz="1400">
                          <a:latin typeface="Times New Roman"/>
                        </a:rPr>
                        <a:t>Get Minimum required medals in the current Chapter</a:t>
                      </a:r>
                    </a:p>
                  </a:txBody>
                  <a:tcPr marL="0" marR="0" marT="0" marB="0">
                    <a:solidFill>
                      <a:schemeClr val="bg1"/>
                    </a:solidFill>
                  </a:tcPr>
                </a:tc>
                <a:tc>
                  <a:txBody>
                    <a:bodyPr/>
                    <a:lstStyle/>
                    <a:p>
                      <a:pPr marL="101600" indent="0" algn="ctr">
                        <a:lnSpc>
                          <a:spcPts val="1368"/>
                        </a:lnSpc>
                      </a:pPr>
                      <a:r>
                        <a:rPr lang="en-US" sz="1400">
                          <a:latin typeface="Times New Roman"/>
                        </a:rPr>
                        <a:t>Player need to get some minimum required medals to unlock the next consecutive Chapters</a:t>
                      </a:r>
                    </a:p>
                  </a:txBody>
                  <a:tcPr marL="0" marR="0" marT="0" marB="0">
                    <a:solidFill>
                      <a:schemeClr val="bg1"/>
                    </a:solidFill>
                  </a:tcPr>
                </a:tc>
                <a:tc>
                  <a:txBody>
                    <a:bodyPr/>
                    <a:lstStyle/>
                    <a:p>
                      <a:pPr indent="0" algn="ctr">
                        <a:lnSpc>
                          <a:spcPts val="1368"/>
                        </a:lnSpc>
                      </a:pPr>
                      <a:r>
                        <a:rPr lang="en-US" sz="1400" dirty="0">
                          <a:latin typeface="Times New Roman"/>
                        </a:rPr>
                        <a:t>User after reaching the Minimum required medals in the current Chapter can able to Unlock the next consecutive Chapters</a:t>
                      </a:r>
                    </a:p>
                    <a:p>
                      <a:pPr indent="0" algn="ctr">
                        <a:lnSpc>
                          <a:spcPts val="1368"/>
                        </a:lnSpc>
                      </a:pPr>
                      <a:endParaRPr lang="en-US" sz="1400" dirty="0">
                        <a:latin typeface="Times New Roman"/>
                      </a:endParaRPr>
                    </a:p>
                  </a:txBody>
                  <a:tcPr marL="0" marR="0" marT="0" marB="0" anchor="b">
                    <a:solidFill>
                      <a:schemeClr val="bg1"/>
                    </a:solidFill>
                  </a:tcPr>
                </a:tc>
                <a:tc>
                  <a:txBody>
                    <a:bodyPr/>
                    <a:lstStyle/>
                    <a:p>
                      <a:pPr marL="215900" indent="0" algn="ctr"/>
                      <a:r>
                        <a:rPr lang="en-US" sz="1400">
                          <a:latin typeface="Times New Roman"/>
                        </a:rPr>
                        <a:t>Pass</a:t>
                      </a:r>
                    </a:p>
                  </a:txBody>
                  <a:tcPr marL="0" marR="0" marT="0" marB="0">
                    <a:solidFill>
                      <a:schemeClr val="bg1"/>
                    </a:solidFill>
                  </a:tcPr>
                </a:tc>
                <a:extLst>
                  <a:ext uri="{0D108BD9-81ED-4DB2-BD59-A6C34878D82A}">
                    <a16:rowId xmlns:a16="http://schemas.microsoft.com/office/drawing/2014/main" val="10002"/>
                  </a:ext>
                </a:extLst>
              </a:tr>
              <a:tr h="1181925">
                <a:tc>
                  <a:txBody>
                    <a:bodyPr/>
                    <a:lstStyle/>
                    <a:p>
                      <a:pPr indent="0" algn="ctr"/>
                      <a:r>
                        <a:rPr lang="en-US" sz="1400">
                          <a:latin typeface="Times New Roman"/>
                        </a:rPr>
                        <a:t>14.</a:t>
                      </a:r>
                    </a:p>
                  </a:txBody>
                  <a:tcPr marL="0" marR="0" marT="0" marB="0">
                    <a:solidFill>
                      <a:schemeClr val="bg1"/>
                    </a:solidFill>
                  </a:tcPr>
                </a:tc>
                <a:tc>
                  <a:txBody>
                    <a:bodyPr/>
                    <a:lstStyle/>
                    <a:p>
                      <a:pPr marL="114300" indent="0" algn="ctr">
                        <a:spcAft>
                          <a:spcPts val="210"/>
                        </a:spcAft>
                      </a:pPr>
                      <a:r>
                        <a:rPr lang="en-US" sz="1400" dirty="0">
                          <a:latin typeface="Times New Roman"/>
                        </a:rPr>
                        <a:t>Unlock</a:t>
                      </a:r>
                    </a:p>
                    <a:p>
                      <a:pPr marL="114300" indent="0" algn="ctr">
                        <a:spcAft>
                          <a:spcPts val="210"/>
                        </a:spcAft>
                      </a:pPr>
                      <a:r>
                        <a:rPr lang="en-US" sz="1400" dirty="0">
                          <a:latin typeface="Times New Roman"/>
                        </a:rPr>
                        <a:t>Memorise</a:t>
                      </a:r>
                    </a:p>
                    <a:p>
                      <a:pPr marL="114300" indent="0" algn="ctr"/>
                      <a:r>
                        <a:rPr lang="en-US" sz="1400" dirty="0">
                          <a:latin typeface="Times New Roman"/>
                        </a:rPr>
                        <a:t>Chapter</a:t>
                      </a:r>
                    </a:p>
                  </a:txBody>
                  <a:tcPr marL="0" marR="0" marT="0" marB="0">
                    <a:solidFill>
                      <a:schemeClr val="bg1"/>
                    </a:solidFill>
                  </a:tcPr>
                </a:tc>
                <a:tc>
                  <a:txBody>
                    <a:bodyPr/>
                    <a:lstStyle/>
                    <a:p>
                      <a:pPr indent="0" algn="ctr">
                        <a:lnSpc>
                          <a:spcPts val="1368"/>
                        </a:lnSpc>
                      </a:pPr>
                      <a:r>
                        <a:rPr lang="en-US" sz="1400">
                          <a:latin typeface="Times New Roman"/>
                        </a:rPr>
                        <a:t>Complete the Normal Chapter</a:t>
                      </a:r>
                    </a:p>
                  </a:txBody>
                  <a:tcPr marL="0" marR="0" marT="0" marB="0">
                    <a:solidFill>
                      <a:schemeClr val="bg1"/>
                    </a:solidFill>
                  </a:tcPr>
                </a:tc>
                <a:tc>
                  <a:txBody>
                    <a:bodyPr/>
                    <a:lstStyle/>
                    <a:p>
                      <a:pPr marL="101600" indent="0" algn="ctr">
                        <a:lnSpc>
                          <a:spcPts val="1368"/>
                        </a:lnSpc>
                      </a:pPr>
                      <a:r>
                        <a:rPr lang="en-US" sz="1400" dirty="0">
                          <a:latin typeface="Times New Roman"/>
                        </a:rPr>
                        <a:t>To Unlock the Memorise Chapter player, need to get Minimum of 18 gold medals in Normal Chapter</a:t>
                      </a:r>
                    </a:p>
                  </a:txBody>
                  <a:tcPr marL="0" marR="0" marT="0" marB="0" anchor="ctr">
                    <a:solidFill>
                      <a:schemeClr val="bg1"/>
                    </a:solidFill>
                  </a:tcPr>
                </a:tc>
                <a:tc>
                  <a:txBody>
                    <a:bodyPr/>
                    <a:lstStyle/>
                    <a:p>
                      <a:pPr indent="0" algn="ctr">
                        <a:lnSpc>
                          <a:spcPts val="1368"/>
                        </a:lnSpc>
                      </a:pPr>
                      <a:r>
                        <a:rPr lang="en-US" sz="1400" dirty="0">
                          <a:latin typeface="Times New Roman"/>
                        </a:rPr>
                        <a:t>User will be Unlocked the Memorise Chapter after reaching 18 gold medals in the Normal Chapter</a:t>
                      </a:r>
                    </a:p>
                    <a:p>
                      <a:pPr indent="0" algn="ctr">
                        <a:lnSpc>
                          <a:spcPts val="1368"/>
                        </a:lnSpc>
                      </a:pPr>
                      <a:endParaRPr lang="en-US" sz="1400" dirty="0">
                        <a:latin typeface="Times New Roman"/>
                      </a:endParaRPr>
                    </a:p>
                  </a:txBody>
                  <a:tcPr marL="0" marR="0" marT="0" marB="0" anchor="b">
                    <a:solidFill>
                      <a:schemeClr val="bg1"/>
                    </a:solidFill>
                  </a:tcPr>
                </a:tc>
                <a:tc>
                  <a:txBody>
                    <a:bodyPr/>
                    <a:lstStyle/>
                    <a:p>
                      <a:pPr marL="215900" indent="0" algn="ctr"/>
                      <a:r>
                        <a:rPr lang="en-US" sz="1400">
                          <a:latin typeface="Times New Roman"/>
                        </a:rPr>
                        <a:t>Pass</a:t>
                      </a:r>
                    </a:p>
                  </a:txBody>
                  <a:tcPr marL="0" marR="0" marT="0" marB="0" anchor="ctr">
                    <a:solidFill>
                      <a:schemeClr val="bg1"/>
                    </a:solidFill>
                  </a:tcPr>
                </a:tc>
                <a:extLst>
                  <a:ext uri="{0D108BD9-81ED-4DB2-BD59-A6C34878D82A}">
                    <a16:rowId xmlns:a16="http://schemas.microsoft.com/office/drawing/2014/main" val="10003"/>
                  </a:ext>
                </a:extLst>
              </a:tr>
              <a:tr h="1186839">
                <a:tc>
                  <a:txBody>
                    <a:bodyPr/>
                    <a:lstStyle/>
                    <a:p>
                      <a:pPr indent="0" algn="ctr"/>
                      <a:r>
                        <a:rPr lang="en-US" sz="1400">
                          <a:latin typeface="Times New Roman"/>
                        </a:rPr>
                        <a:t>15.</a:t>
                      </a:r>
                    </a:p>
                  </a:txBody>
                  <a:tcPr marL="0" marR="0" marT="0" marB="0">
                    <a:solidFill>
                      <a:schemeClr val="bg1"/>
                    </a:solidFill>
                  </a:tcPr>
                </a:tc>
                <a:tc>
                  <a:txBody>
                    <a:bodyPr/>
                    <a:lstStyle/>
                    <a:p>
                      <a:pPr marL="114300" indent="0" algn="ctr">
                        <a:lnSpc>
                          <a:spcPts val="1536"/>
                        </a:lnSpc>
                      </a:pPr>
                      <a:r>
                        <a:rPr lang="en-US" sz="1400">
                          <a:latin typeface="Times New Roman"/>
                        </a:rPr>
                        <a:t>Unlock</a:t>
                      </a:r>
                    </a:p>
                    <a:p>
                      <a:pPr marL="114300" indent="0" algn="ctr">
                        <a:lnSpc>
                          <a:spcPts val="1536"/>
                        </a:lnSpc>
                      </a:pPr>
                      <a:r>
                        <a:rPr lang="en-US" sz="1400">
                          <a:latin typeface="Times New Roman"/>
                        </a:rPr>
                        <a:t>Reverse</a:t>
                      </a:r>
                    </a:p>
                    <a:p>
                      <a:pPr marL="114300" indent="0" algn="ctr">
                        <a:lnSpc>
                          <a:spcPts val="1536"/>
                        </a:lnSpc>
                      </a:pPr>
                      <a:r>
                        <a:rPr lang="en-US" sz="1400">
                          <a:latin typeface="Times New Roman"/>
                        </a:rPr>
                        <a:t>Chapter</a:t>
                      </a:r>
                    </a:p>
                  </a:txBody>
                  <a:tcPr marL="0" marR="0" marT="0" marB="0">
                    <a:solidFill>
                      <a:schemeClr val="bg1"/>
                    </a:solidFill>
                  </a:tcPr>
                </a:tc>
                <a:tc>
                  <a:txBody>
                    <a:bodyPr/>
                    <a:lstStyle/>
                    <a:p>
                      <a:pPr indent="0" algn="ctr">
                        <a:lnSpc>
                          <a:spcPts val="1368"/>
                        </a:lnSpc>
                      </a:pPr>
                      <a:r>
                        <a:rPr lang="en-US" sz="1400" dirty="0">
                          <a:latin typeface="Times New Roman"/>
                        </a:rPr>
                        <a:t>Complete the</a:t>
                      </a:r>
                    </a:p>
                    <a:p>
                      <a:pPr indent="0" algn="ctr">
                        <a:lnSpc>
                          <a:spcPts val="1368"/>
                        </a:lnSpc>
                      </a:pPr>
                      <a:r>
                        <a:rPr lang="en-US" sz="1400" dirty="0">
                          <a:latin typeface="Times New Roman"/>
                        </a:rPr>
                        <a:t>Memorise</a:t>
                      </a:r>
                    </a:p>
                    <a:p>
                      <a:pPr indent="0" algn="ctr">
                        <a:lnSpc>
                          <a:spcPts val="1368"/>
                        </a:lnSpc>
                      </a:pPr>
                      <a:r>
                        <a:rPr lang="en-US" sz="1400" dirty="0">
                          <a:latin typeface="Times New Roman"/>
                        </a:rPr>
                        <a:t>Chapter</a:t>
                      </a:r>
                    </a:p>
                  </a:txBody>
                  <a:tcPr marL="0" marR="0" marT="0" marB="0">
                    <a:solidFill>
                      <a:schemeClr val="bg1"/>
                    </a:solidFill>
                  </a:tcPr>
                </a:tc>
                <a:tc>
                  <a:txBody>
                    <a:bodyPr/>
                    <a:lstStyle/>
                    <a:p>
                      <a:pPr marL="101600" indent="0" algn="ctr">
                        <a:lnSpc>
                          <a:spcPts val="1368"/>
                        </a:lnSpc>
                      </a:pPr>
                      <a:r>
                        <a:rPr lang="en-US" sz="1400" dirty="0">
                          <a:latin typeface="Times New Roman"/>
                        </a:rPr>
                        <a:t>To Unlock the Reverse Chapter player, need to get Minimum of 15 gold medals in Memorise Chapter</a:t>
                      </a:r>
                    </a:p>
                  </a:txBody>
                  <a:tcPr marL="0" marR="0" marT="0" marB="0" anchor="ctr">
                    <a:solidFill>
                      <a:schemeClr val="bg1"/>
                    </a:solidFill>
                  </a:tcPr>
                </a:tc>
                <a:tc>
                  <a:txBody>
                    <a:bodyPr/>
                    <a:lstStyle/>
                    <a:p>
                      <a:pPr indent="0" algn="ctr">
                        <a:lnSpc>
                          <a:spcPts val="1368"/>
                        </a:lnSpc>
                      </a:pPr>
                      <a:r>
                        <a:rPr lang="en-US" sz="1400" dirty="0">
                          <a:latin typeface="Times New Roman"/>
                        </a:rPr>
                        <a:t>User will be Unlocked the Reverse Chapter after reaching 15 gold medals in the Memorise Chapter</a:t>
                      </a:r>
                    </a:p>
                    <a:p>
                      <a:pPr indent="0" algn="ctr">
                        <a:lnSpc>
                          <a:spcPts val="1368"/>
                        </a:lnSpc>
                      </a:pPr>
                      <a:endParaRPr lang="en-US" sz="1400" dirty="0">
                        <a:latin typeface="Times New Roman"/>
                      </a:endParaRPr>
                    </a:p>
                  </a:txBody>
                  <a:tcPr marL="0" marR="0" marT="0" marB="0" anchor="b">
                    <a:solidFill>
                      <a:schemeClr val="bg1"/>
                    </a:solidFill>
                  </a:tcPr>
                </a:tc>
                <a:tc>
                  <a:txBody>
                    <a:bodyPr/>
                    <a:lstStyle/>
                    <a:p>
                      <a:pPr marL="215900" indent="0" algn="ctr"/>
                      <a:r>
                        <a:rPr lang="en-US" sz="1400" dirty="0">
                          <a:latin typeface="Times New Roman"/>
                        </a:rPr>
                        <a:t>Pass</a:t>
                      </a:r>
                    </a:p>
                  </a:txBody>
                  <a:tcPr marL="0" marR="0" marT="0" marB="0" anchor="ct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1913273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100000">
              <a:srgbClr val="F8B323"/>
            </a:gs>
          </a:gsLst>
          <a:lin ang="5400000" scaled="1"/>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CB33301-22CD-4B4D-98C7-AE8F833C0EC9}"/>
              </a:ext>
            </a:extLst>
          </p:cNvPr>
          <p:cNvGraphicFramePr>
            <a:graphicFrameLocks noGrp="1"/>
          </p:cNvGraphicFramePr>
          <p:nvPr>
            <p:extLst>
              <p:ext uri="{D42A27DB-BD31-4B8C-83A1-F6EECF244321}">
                <p14:modId xmlns:p14="http://schemas.microsoft.com/office/powerpoint/2010/main" val="3454869896"/>
              </p:ext>
            </p:extLst>
          </p:nvPr>
        </p:nvGraphicFramePr>
        <p:xfrm>
          <a:off x="944380" y="64680"/>
          <a:ext cx="10867867" cy="549917"/>
        </p:xfrm>
        <a:graphic>
          <a:graphicData uri="http://schemas.openxmlformats.org/drawingml/2006/table">
            <a:tbl>
              <a:tblPr/>
              <a:tblGrid>
                <a:gridCol w="920910">
                  <a:extLst>
                    <a:ext uri="{9D8B030D-6E8A-4147-A177-3AD203B41FA5}">
                      <a16:colId xmlns:a16="http://schemas.microsoft.com/office/drawing/2014/main" val="998605296"/>
                    </a:ext>
                  </a:extLst>
                </a:gridCol>
                <a:gridCol w="1703410">
                  <a:extLst>
                    <a:ext uri="{9D8B030D-6E8A-4147-A177-3AD203B41FA5}">
                      <a16:colId xmlns:a16="http://schemas.microsoft.com/office/drawing/2014/main" val="2523471207"/>
                    </a:ext>
                  </a:extLst>
                </a:gridCol>
                <a:gridCol w="2235200">
                  <a:extLst>
                    <a:ext uri="{9D8B030D-6E8A-4147-A177-3AD203B41FA5}">
                      <a16:colId xmlns:a16="http://schemas.microsoft.com/office/drawing/2014/main" val="1000242797"/>
                    </a:ext>
                  </a:extLst>
                </a:gridCol>
                <a:gridCol w="2550005">
                  <a:extLst>
                    <a:ext uri="{9D8B030D-6E8A-4147-A177-3AD203B41FA5}">
                      <a16:colId xmlns:a16="http://schemas.microsoft.com/office/drawing/2014/main" val="1005079280"/>
                    </a:ext>
                  </a:extLst>
                </a:gridCol>
                <a:gridCol w="2229151">
                  <a:extLst>
                    <a:ext uri="{9D8B030D-6E8A-4147-A177-3AD203B41FA5}">
                      <a16:colId xmlns:a16="http://schemas.microsoft.com/office/drawing/2014/main" val="126820577"/>
                    </a:ext>
                  </a:extLst>
                </a:gridCol>
                <a:gridCol w="1229191">
                  <a:extLst>
                    <a:ext uri="{9D8B030D-6E8A-4147-A177-3AD203B41FA5}">
                      <a16:colId xmlns:a16="http://schemas.microsoft.com/office/drawing/2014/main" val="1392683622"/>
                    </a:ext>
                  </a:extLst>
                </a:gridCol>
              </a:tblGrid>
              <a:tr h="54991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 No</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Test</a:t>
                      </a:r>
                    </a:p>
                    <a:p>
                      <a:pPr marL="1016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Description</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3048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3048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Execution</a:t>
                      </a:r>
                    </a:p>
                    <a:p>
                      <a:pPr marL="3048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Steps</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Expected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Actual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Pass/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Fail</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3040790038"/>
                  </a:ext>
                </a:extLst>
              </a:tr>
            </a:tbl>
          </a:graphicData>
        </a:graphic>
      </p:graphicFrame>
      <p:graphicFrame>
        <p:nvGraphicFramePr>
          <p:cNvPr id="5" name="Table 4">
            <a:extLst>
              <a:ext uri="{FF2B5EF4-FFF2-40B4-BE49-F238E27FC236}">
                <a16:creationId xmlns:a16="http://schemas.microsoft.com/office/drawing/2014/main" id="{DE896D94-284D-467B-BAB4-55CC23C2720E}"/>
              </a:ext>
            </a:extLst>
          </p:cNvPr>
          <p:cNvGraphicFramePr>
            <a:graphicFrameLocks noGrp="1"/>
          </p:cNvGraphicFramePr>
          <p:nvPr>
            <p:extLst>
              <p:ext uri="{D42A27DB-BD31-4B8C-83A1-F6EECF244321}">
                <p14:modId xmlns:p14="http://schemas.microsoft.com/office/powerpoint/2010/main" val="2994988529"/>
              </p:ext>
            </p:extLst>
          </p:nvPr>
        </p:nvGraphicFramePr>
        <p:xfrm>
          <a:off x="944379" y="614598"/>
          <a:ext cx="10867867" cy="3734564"/>
        </p:xfrm>
        <a:graphic>
          <a:graphicData uri="http://schemas.openxmlformats.org/drawingml/2006/table">
            <a:tbl>
              <a:tblPr/>
              <a:tblGrid>
                <a:gridCol w="920910">
                  <a:extLst>
                    <a:ext uri="{9D8B030D-6E8A-4147-A177-3AD203B41FA5}">
                      <a16:colId xmlns:a16="http://schemas.microsoft.com/office/drawing/2014/main" val="2877409755"/>
                    </a:ext>
                  </a:extLst>
                </a:gridCol>
                <a:gridCol w="1717905">
                  <a:extLst>
                    <a:ext uri="{9D8B030D-6E8A-4147-A177-3AD203B41FA5}">
                      <a16:colId xmlns:a16="http://schemas.microsoft.com/office/drawing/2014/main" val="3313923487"/>
                    </a:ext>
                  </a:extLst>
                </a:gridCol>
                <a:gridCol w="2233278">
                  <a:extLst>
                    <a:ext uri="{9D8B030D-6E8A-4147-A177-3AD203B41FA5}">
                      <a16:colId xmlns:a16="http://schemas.microsoft.com/office/drawing/2014/main" val="3486780081"/>
                    </a:ext>
                  </a:extLst>
                </a:gridCol>
                <a:gridCol w="2537432">
                  <a:extLst>
                    <a:ext uri="{9D8B030D-6E8A-4147-A177-3AD203B41FA5}">
                      <a16:colId xmlns:a16="http://schemas.microsoft.com/office/drawing/2014/main" val="1077541164"/>
                    </a:ext>
                  </a:extLst>
                </a:gridCol>
                <a:gridCol w="2227646">
                  <a:extLst>
                    <a:ext uri="{9D8B030D-6E8A-4147-A177-3AD203B41FA5}">
                      <a16:colId xmlns:a16="http://schemas.microsoft.com/office/drawing/2014/main" val="2997498510"/>
                    </a:ext>
                  </a:extLst>
                </a:gridCol>
                <a:gridCol w="1230696">
                  <a:extLst>
                    <a:ext uri="{9D8B030D-6E8A-4147-A177-3AD203B41FA5}">
                      <a16:colId xmlns:a16="http://schemas.microsoft.com/office/drawing/2014/main" val="3301743154"/>
                    </a:ext>
                  </a:extLst>
                </a:gridCol>
              </a:tblGrid>
              <a:tr h="76736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16.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Unlock</a:t>
                      </a: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Alfabeto</a:t>
                      </a: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Chapter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Complete the Reverse Chapter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To Unlock the Alfabeto Chapter player, need to get Minimum of 15 gold medals in Memorise Chapter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User will be Unlocked the Alfabeto Chapter after reaching 15 gold medals in the Reverse Chapter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2159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21590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2159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83627167"/>
                  </a:ext>
                </a:extLst>
              </a:tr>
              <a:tr h="76736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17.</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538"/>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127000" marR="0" lvl="0" indent="0" algn="ctr" defTabSz="914400" rtl="0" eaLnBrk="1" fontAlgn="base" latinLnBrk="0" hangingPunct="1">
                        <a:lnSpc>
                          <a:spcPts val="1538"/>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Unlock</a:t>
                      </a:r>
                    </a:p>
                    <a:p>
                      <a:pPr marL="127000" marR="0" lvl="0" indent="0" algn="ctr" defTabSz="914400" rtl="0" eaLnBrk="1" fontAlgn="base" latinLnBrk="0" hangingPunct="1">
                        <a:lnSpc>
                          <a:spcPts val="1538"/>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Advanced</a:t>
                      </a:r>
                    </a:p>
                    <a:p>
                      <a:pPr marL="127000" marR="0" lvl="0" indent="0" algn="ctr" defTabSz="914400" rtl="0" eaLnBrk="1" fontAlgn="base" latinLnBrk="0" hangingPunct="1">
                        <a:lnSpc>
                          <a:spcPts val="1538"/>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Chapter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Complete the Alfabeto Chapter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To Unlock the Advanced Chapter player, need to get Minimum of 15 gold medals in Alfabeto Chapter</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User will be Unlocked the Advanced Chapter after reaching 15 gold medals in the Alfabeto Chapter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2159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2159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33918741"/>
                  </a:ext>
                </a:extLst>
              </a:tr>
              <a:tr h="92080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18.</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Random</a:t>
                      </a: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number</a:t>
                      </a: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generated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Number</a:t>
                      </a: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generated should be unique and vary from game to game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Each time player open the game Number generated should be different and unique and should vary from game to game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User will feel the difference of the Number generated and each time user opens the same game different number will be generated using the Random function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81834328"/>
                  </a:ext>
                </a:extLst>
              </a:tr>
              <a:tr h="76736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19.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Random</a:t>
                      </a: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Number</a:t>
                      </a: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Generated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Number</a:t>
                      </a: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generated should be unique and vary from game to game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Each time player open the game Number generated should be different and unique and should vary from game to game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But Sometimes Same number may be generated (1% probability)</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2159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2159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Fail</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4906918"/>
                  </a:ext>
                </a:extLst>
              </a:tr>
            </a:tbl>
          </a:graphicData>
        </a:graphic>
      </p:graphicFrame>
      <p:graphicFrame>
        <p:nvGraphicFramePr>
          <p:cNvPr id="6" name="Table 5">
            <a:extLst>
              <a:ext uri="{FF2B5EF4-FFF2-40B4-BE49-F238E27FC236}">
                <a16:creationId xmlns:a16="http://schemas.microsoft.com/office/drawing/2014/main" id="{272A848A-5AA4-4C36-A34C-74E0CCA34862}"/>
              </a:ext>
            </a:extLst>
          </p:cNvPr>
          <p:cNvGraphicFramePr>
            <a:graphicFrameLocks noGrp="1"/>
          </p:cNvGraphicFramePr>
          <p:nvPr>
            <p:extLst>
              <p:ext uri="{D42A27DB-BD31-4B8C-83A1-F6EECF244321}">
                <p14:modId xmlns:p14="http://schemas.microsoft.com/office/powerpoint/2010/main" val="1473030532"/>
              </p:ext>
            </p:extLst>
          </p:nvPr>
        </p:nvGraphicFramePr>
        <p:xfrm>
          <a:off x="944378" y="4349162"/>
          <a:ext cx="10866622" cy="2133982"/>
        </p:xfrm>
        <a:graphic>
          <a:graphicData uri="http://schemas.openxmlformats.org/drawingml/2006/table">
            <a:tbl>
              <a:tblPr/>
              <a:tblGrid>
                <a:gridCol w="912301">
                  <a:extLst>
                    <a:ext uri="{9D8B030D-6E8A-4147-A177-3AD203B41FA5}">
                      <a16:colId xmlns:a16="http://schemas.microsoft.com/office/drawing/2014/main" val="274642388"/>
                    </a:ext>
                  </a:extLst>
                </a:gridCol>
                <a:gridCol w="1724721">
                  <a:extLst>
                    <a:ext uri="{9D8B030D-6E8A-4147-A177-3AD203B41FA5}">
                      <a16:colId xmlns:a16="http://schemas.microsoft.com/office/drawing/2014/main" val="3244924230"/>
                    </a:ext>
                  </a:extLst>
                </a:gridCol>
                <a:gridCol w="2240280">
                  <a:extLst>
                    <a:ext uri="{9D8B030D-6E8A-4147-A177-3AD203B41FA5}">
                      <a16:colId xmlns:a16="http://schemas.microsoft.com/office/drawing/2014/main" val="233611339"/>
                    </a:ext>
                  </a:extLst>
                </a:gridCol>
                <a:gridCol w="2537460">
                  <a:extLst>
                    <a:ext uri="{9D8B030D-6E8A-4147-A177-3AD203B41FA5}">
                      <a16:colId xmlns:a16="http://schemas.microsoft.com/office/drawing/2014/main" val="2086792059"/>
                    </a:ext>
                  </a:extLst>
                </a:gridCol>
                <a:gridCol w="2227898">
                  <a:extLst>
                    <a:ext uri="{9D8B030D-6E8A-4147-A177-3AD203B41FA5}">
                      <a16:colId xmlns:a16="http://schemas.microsoft.com/office/drawing/2014/main" val="1940138973"/>
                    </a:ext>
                  </a:extLst>
                </a:gridCol>
                <a:gridCol w="1223962">
                  <a:extLst>
                    <a:ext uri="{9D8B030D-6E8A-4147-A177-3AD203B41FA5}">
                      <a16:colId xmlns:a16="http://schemas.microsoft.com/office/drawing/2014/main" val="730369873"/>
                    </a:ext>
                  </a:extLst>
                </a:gridCol>
              </a:tblGrid>
              <a:tr h="863386">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20.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88"/>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127000" marR="0" lvl="0" indent="0" algn="ctr" defTabSz="914400" rtl="0" eaLnBrk="1" fontAlgn="base" latinLnBrk="0" hangingPunct="1">
                        <a:lnSpc>
                          <a:spcPts val="1388"/>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Matching the Pattern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Match the pattern with Number generated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Player need to match the Number with the Number generated to complete the game if else player couldn’t match the pattern moves to another game immediately.</a:t>
                      </a:r>
                    </a:p>
                    <a:p>
                      <a:pPr marL="127000" marR="0" lvl="0" indent="0" algn="ctr" defTabSz="914400" rtl="0" eaLnBrk="1" fontAlgn="base" latinLnBrk="0" hangingPunct="1">
                        <a:lnSpc>
                          <a:spcPts val="1363"/>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Times New Roman" panose="02020603050405020304" pitchFamily="18" charset="0"/>
                      </a:endParaRP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User match the Number with the Number generated and complete the game if else player couldn’t match the pattern moves to another game</a:t>
                      </a: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immediately.</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88245804"/>
                  </a:ext>
                </a:extLst>
              </a:tr>
              <a:tr h="745139">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21.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Setting</a:t>
                      </a:r>
                    </a:p>
                    <a:p>
                      <a:pPr marL="1270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Time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Each game should be completed in the given time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Player needs to match the pattern within the time given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User will be matching the pattern within time to get medals. Time will be vary from level to level based on the difficulty</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179655409"/>
                  </a:ext>
                </a:extLst>
              </a:tr>
            </a:tbl>
          </a:graphicData>
        </a:graphic>
      </p:graphicFrame>
    </p:spTree>
    <p:extLst>
      <p:ext uri="{BB962C8B-B14F-4D97-AF65-F5344CB8AC3E}">
        <p14:creationId xmlns:p14="http://schemas.microsoft.com/office/powerpoint/2010/main" val="137508367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100000">
              <a:srgbClr val="F8B323"/>
            </a:gs>
          </a:gsLst>
          <a:lin ang="5400000" scaled="1"/>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090C678-96B1-426B-91F9-817BEFE5CF99}"/>
              </a:ext>
            </a:extLst>
          </p:cNvPr>
          <p:cNvGraphicFramePr>
            <a:graphicFrameLocks noGrp="1"/>
          </p:cNvGraphicFramePr>
          <p:nvPr>
            <p:extLst>
              <p:ext uri="{D42A27DB-BD31-4B8C-83A1-F6EECF244321}">
                <p14:modId xmlns:p14="http://schemas.microsoft.com/office/powerpoint/2010/main" val="2231745838"/>
              </p:ext>
            </p:extLst>
          </p:nvPr>
        </p:nvGraphicFramePr>
        <p:xfrm>
          <a:off x="975178" y="108857"/>
          <a:ext cx="10867867" cy="549917"/>
        </p:xfrm>
        <a:graphic>
          <a:graphicData uri="http://schemas.openxmlformats.org/drawingml/2006/table">
            <a:tbl>
              <a:tblPr/>
              <a:tblGrid>
                <a:gridCol w="920910">
                  <a:extLst>
                    <a:ext uri="{9D8B030D-6E8A-4147-A177-3AD203B41FA5}">
                      <a16:colId xmlns:a16="http://schemas.microsoft.com/office/drawing/2014/main" val="495412235"/>
                    </a:ext>
                  </a:extLst>
                </a:gridCol>
                <a:gridCol w="1703410">
                  <a:extLst>
                    <a:ext uri="{9D8B030D-6E8A-4147-A177-3AD203B41FA5}">
                      <a16:colId xmlns:a16="http://schemas.microsoft.com/office/drawing/2014/main" val="660437630"/>
                    </a:ext>
                  </a:extLst>
                </a:gridCol>
                <a:gridCol w="2235200">
                  <a:extLst>
                    <a:ext uri="{9D8B030D-6E8A-4147-A177-3AD203B41FA5}">
                      <a16:colId xmlns:a16="http://schemas.microsoft.com/office/drawing/2014/main" val="3648706180"/>
                    </a:ext>
                  </a:extLst>
                </a:gridCol>
                <a:gridCol w="2550005">
                  <a:extLst>
                    <a:ext uri="{9D8B030D-6E8A-4147-A177-3AD203B41FA5}">
                      <a16:colId xmlns:a16="http://schemas.microsoft.com/office/drawing/2014/main" val="3836430978"/>
                    </a:ext>
                  </a:extLst>
                </a:gridCol>
                <a:gridCol w="2229151">
                  <a:extLst>
                    <a:ext uri="{9D8B030D-6E8A-4147-A177-3AD203B41FA5}">
                      <a16:colId xmlns:a16="http://schemas.microsoft.com/office/drawing/2014/main" val="1773419843"/>
                    </a:ext>
                  </a:extLst>
                </a:gridCol>
                <a:gridCol w="1229191">
                  <a:extLst>
                    <a:ext uri="{9D8B030D-6E8A-4147-A177-3AD203B41FA5}">
                      <a16:colId xmlns:a16="http://schemas.microsoft.com/office/drawing/2014/main" val="96807711"/>
                    </a:ext>
                  </a:extLst>
                </a:gridCol>
              </a:tblGrid>
              <a:tr h="54991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 No</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Test</a:t>
                      </a:r>
                    </a:p>
                    <a:p>
                      <a:pPr marL="1016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Description</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3048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3048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Execution</a:t>
                      </a:r>
                    </a:p>
                    <a:p>
                      <a:pPr marL="3048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Steps</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Expected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Actual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Pass/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Fail</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2719008914"/>
                  </a:ext>
                </a:extLst>
              </a:tr>
            </a:tbl>
          </a:graphicData>
        </a:graphic>
      </p:graphicFrame>
      <p:graphicFrame>
        <p:nvGraphicFramePr>
          <p:cNvPr id="5" name="Table 4">
            <a:extLst>
              <a:ext uri="{FF2B5EF4-FFF2-40B4-BE49-F238E27FC236}">
                <a16:creationId xmlns:a16="http://schemas.microsoft.com/office/drawing/2014/main" id="{0DE351C0-FF47-4469-A6EB-4B9D83A06D81}"/>
              </a:ext>
            </a:extLst>
          </p:cNvPr>
          <p:cNvGraphicFramePr>
            <a:graphicFrameLocks noGrp="1"/>
          </p:cNvGraphicFramePr>
          <p:nvPr>
            <p:extLst>
              <p:ext uri="{D42A27DB-BD31-4B8C-83A1-F6EECF244321}">
                <p14:modId xmlns:p14="http://schemas.microsoft.com/office/powerpoint/2010/main" val="1365555247"/>
              </p:ext>
            </p:extLst>
          </p:nvPr>
        </p:nvGraphicFramePr>
        <p:xfrm>
          <a:off x="975177" y="658774"/>
          <a:ext cx="10867866" cy="2098940"/>
        </p:xfrm>
        <a:graphic>
          <a:graphicData uri="http://schemas.openxmlformats.org/drawingml/2006/table">
            <a:tbl>
              <a:tblPr/>
              <a:tblGrid>
                <a:gridCol w="920910">
                  <a:extLst>
                    <a:ext uri="{9D8B030D-6E8A-4147-A177-3AD203B41FA5}">
                      <a16:colId xmlns:a16="http://schemas.microsoft.com/office/drawing/2014/main" val="861594821"/>
                    </a:ext>
                  </a:extLst>
                </a:gridCol>
                <a:gridCol w="1717905">
                  <a:extLst>
                    <a:ext uri="{9D8B030D-6E8A-4147-A177-3AD203B41FA5}">
                      <a16:colId xmlns:a16="http://schemas.microsoft.com/office/drawing/2014/main" val="450341462"/>
                    </a:ext>
                  </a:extLst>
                </a:gridCol>
                <a:gridCol w="2233279">
                  <a:extLst>
                    <a:ext uri="{9D8B030D-6E8A-4147-A177-3AD203B41FA5}">
                      <a16:colId xmlns:a16="http://schemas.microsoft.com/office/drawing/2014/main" val="720661217"/>
                    </a:ext>
                  </a:extLst>
                </a:gridCol>
                <a:gridCol w="2537431">
                  <a:extLst>
                    <a:ext uri="{9D8B030D-6E8A-4147-A177-3AD203B41FA5}">
                      <a16:colId xmlns:a16="http://schemas.microsoft.com/office/drawing/2014/main" val="1062420531"/>
                    </a:ext>
                  </a:extLst>
                </a:gridCol>
                <a:gridCol w="2197957">
                  <a:extLst>
                    <a:ext uri="{9D8B030D-6E8A-4147-A177-3AD203B41FA5}">
                      <a16:colId xmlns:a16="http://schemas.microsoft.com/office/drawing/2014/main" val="2819686536"/>
                    </a:ext>
                  </a:extLst>
                </a:gridCol>
                <a:gridCol w="1260384">
                  <a:extLst>
                    <a:ext uri="{9D8B030D-6E8A-4147-A177-3AD203B41FA5}">
                      <a16:colId xmlns:a16="http://schemas.microsoft.com/office/drawing/2014/main" val="4082197769"/>
                    </a:ext>
                  </a:extLst>
                </a:gridCol>
              </a:tblGrid>
              <a:tr h="1082939">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22.</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Increasing</a:t>
                      </a: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the</a:t>
                      </a:r>
                    </a:p>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Difficulty in the Levels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Level to Level difficulty should be Increased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Player need to feel the difficulty from Level to Level</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User will be feeling difficulty from Level to Level based on the increase in the size of the digit of the number to be matched and decrease in the time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78349680"/>
                  </a:ext>
                </a:extLst>
              </a:tr>
              <a:tr h="1016001">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23.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Selecting Arcade mode in the Available modes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Select Arcade option from menus.</a:t>
                      </a: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Click on Arcade 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Once a player chooses a mode and clicks a mode, Game must open with Modes scene without any delay.</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Chapter scene is displayed with 3 modes.</a:t>
                      </a:r>
                    </a:p>
                    <a:p>
                      <a:pPr marL="0" marR="0" lvl="0" indent="0" algn="ctr" defTabSz="914400" rtl="0" eaLnBrk="1" fontAlgn="base" latinLnBrk="0" hangingPunct="1">
                        <a:lnSpc>
                          <a:spcPts val="151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1. Easy</a:t>
                      </a:r>
                    </a:p>
                    <a:p>
                      <a:pPr marL="0" marR="0" lvl="0" indent="0" algn="ctr" defTabSz="914400" rtl="0" eaLnBrk="1" fontAlgn="base" latinLnBrk="0" hangingPunct="1">
                        <a:lnSpc>
                          <a:spcPts val="151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2. Medium</a:t>
                      </a:r>
                    </a:p>
                    <a:p>
                      <a:pPr marL="0" marR="0" lvl="0" indent="0" algn="ctr" defTabSz="914400" rtl="0" eaLnBrk="1" fontAlgn="base" latinLnBrk="0" hangingPunct="1">
                        <a:lnSpc>
                          <a:spcPts val="151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3. Hard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17768452"/>
                  </a:ext>
                </a:extLst>
              </a:tr>
            </a:tbl>
          </a:graphicData>
        </a:graphic>
      </p:graphicFrame>
      <p:graphicFrame>
        <p:nvGraphicFramePr>
          <p:cNvPr id="6" name="Table 5">
            <a:extLst>
              <a:ext uri="{FF2B5EF4-FFF2-40B4-BE49-F238E27FC236}">
                <a16:creationId xmlns:a16="http://schemas.microsoft.com/office/drawing/2014/main" id="{9444F7FB-7180-4FA5-8A8C-869622F0F942}"/>
              </a:ext>
            </a:extLst>
          </p:cNvPr>
          <p:cNvGraphicFramePr>
            <a:graphicFrameLocks noGrp="1"/>
          </p:cNvGraphicFramePr>
          <p:nvPr>
            <p:extLst>
              <p:ext uri="{D42A27DB-BD31-4B8C-83A1-F6EECF244321}">
                <p14:modId xmlns:p14="http://schemas.microsoft.com/office/powerpoint/2010/main" val="3553020846"/>
              </p:ext>
            </p:extLst>
          </p:nvPr>
        </p:nvGraphicFramePr>
        <p:xfrm>
          <a:off x="975177" y="2774481"/>
          <a:ext cx="10867866" cy="3713400"/>
        </p:xfrm>
        <a:graphic>
          <a:graphicData uri="http://schemas.openxmlformats.org/drawingml/2006/table">
            <a:tbl>
              <a:tblPr/>
              <a:tblGrid>
                <a:gridCol w="920911">
                  <a:extLst>
                    <a:ext uri="{9D8B030D-6E8A-4147-A177-3AD203B41FA5}">
                      <a16:colId xmlns:a16="http://schemas.microsoft.com/office/drawing/2014/main" val="574100549"/>
                    </a:ext>
                  </a:extLst>
                </a:gridCol>
                <a:gridCol w="1717904">
                  <a:extLst>
                    <a:ext uri="{9D8B030D-6E8A-4147-A177-3AD203B41FA5}">
                      <a16:colId xmlns:a16="http://schemas.microsoft.com/office/drawing/2014/main" val="3350214563"/>
                    </a:ext>
                  </a:extLst>
                </a:gridCol>
                <a:gridCol w="2233279">
                  <a:extLst>
                    <a:ext uri="{9D8B030D-6E8A-4147-A177-3AD203B41FA5}">
                      <a16:colId xmlns:a16="http://schemas.microsoft.com/office/drawing/2014/main" val="3537906692"/>
                    </a:ext>
                  </a:extLst>
                </a:gridCol>
                <a:gridCol w="2537431">
                  <a:extLst>
                    <a:ext uri="{9D8B030D-6E8A-4147-A177-3AD203B41FA5}">
                      <a16:colId xmlns:a16="http://schemas.microsoft.com/office/drawing/2014/main" val="3411453393"/>
                    </a:ext>
                  </a:extLst>
                </a:gridCol>
                <a:gridCol w="2215119">
                  <a:extLst>
                    <a:ext uri="{9D8B030D-6E8A-4147-A177-3AD203B41FA5}">
                      <a16:colId xmlns:a16="http://schemas.microsoft.com/office/drawing/2014/main" val="1147649660"/>
                    </a:ext>
                  </a:extLst>
                </a:gridCol>
                <a:gridCol w="1243222">
                  <a:extLst>
                    <a:ext uri="{9D8B030D-6E8A-4147-A177-3AD203B41FA5}">
                      <a16:colId xmlns:a16="http://schemas.microsoft.com/office/drawing/2014/main" val="3751661859"/>
                    </a:ext>
                  </a:extLst>
                </a:gridCol>
              </a:tblGrid>
              <a:tr h="97245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24.</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 Easy 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Select Easy mode from Arcade 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Time will be 60sec in Easy mode with a smaller number</a:t>
                      </a:r>
                    </a:p>
                    <a:p>
                      <a:pPr marL="1270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(3-5)</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User will be given with the 60sec of time and less digits of number will be displayed to decrease the difficulty of the game.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792498233"/>
                  </a:ext>
                </a:extLst>
              </a:tr>
              <a:tr h="928915">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25.</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Play</a:t>
                      </a:r>
                    </a:p>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Medium</a:t>
                      </a:r>
                    </a:p>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Select Medium mode from Arcade 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Time will be 60sec in Medium mode with a Average number (5-7)</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User will be given with the 60sec of time and average digits of number will be displayed to set the medium difficulty of the game.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58365631"/>
                  </a:ext>
                </a:extLst>
              </a:tr>
              <a:tr h="101600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26.</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ctr" defTabSz="914400" rtl="0" eaLnBrk="1" fontAlgn="base" latinLnBrk="0" hangingPunct="1">
                        <a:lnSpc>
                          <a:spcPts val="1388"/>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Play Hard 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Select Hard mode from Arcade 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Time will be 60sec in Hard mode with number (7-9)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User will be given with the 60sec of time and large digits of number will be displayed to increase the difficulty of the game.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89212265"/>
                  </a:ext>
                </a:extLst>
              </a:tr>
              <a:tr h="79602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27.</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Score</a:t>
                      </a:r>
                    </a:p>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Updating in</a:t>
                      </a:r>
                    </a:p>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Arcade</a:t>
                      </a:r>
                    </a:p>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Each time Score should be Updated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Each time Player plays the Arcade game high score should be updated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User after playing the Arcade game every time High score will be Updated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81888839"/>
                  </a:ext>
                </a:extLst>
              </a:tr>
            </a:tbl>
          </a:graphicData>
        </a:graphic>
      </p:graphicFrame>
    </p:spTree>
    <p:extLst>
      <p:ext uri="{BB962C8B-B14F-4D97-AF65-F5344CB8AC3E}">
        <p14:creationId xmlns:p14="http://schemas.microsoft.com/office/powerpoint/2010/main" val="17369698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100000">
              <a:srgbClr val="F8B323"/>
            </a:gs>
          </a:gsLst>
          <a:lin ang="5400000" scaled="1"/>
        </a:gra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6586F3A-4B62-4AAF-93EE-C16414E5256F}"/>
              </a:ext>
            </a:extLst>
          </p:cNvPr>
          <p:cNvGraphicFramePr>
            <a:graphicFrameLocks noGrp="1"/>
          </p:cNvGraphicFramePr>
          <p:nvPr>
            <p:extLst>
              <p:ext uri="{D42A27DB-BD31-4B8C-83A1-F6EECF244321}">
                <p14:modId xmlns:p14="http://schemas.microsoft.com/office/powerpoint/2010/main" val="2069603478"/>
              </p:ext>
            </p:extLst>
          </p:nvPr>
        </p:nvGraphicFramePr>
        <p:xfrm>
          <a:off x="948977" y="137887"/>
          <a:ext cx="10867867" cy="549917"/>
        </p:xfrm>
        <a:graphic>
          <a:graphicData uri="http://schemas.openxmlformats.org/drawingml/2006/table">
            <a:tbl>
              <a:tblPr/>
              <a:tblGrid>
                <a:gridCol w="920910">
                  <a:extLst>
                    <a:ext uri="{9D8B030D-6E8A-4147-A177-3AD203B41FA5}">
                      <a16:colId xmlns:a16="http://schemas.microsoft.com/office/drawing/2014/main" val="3547948440"/>
                    </a:ext>
                  </a:extLst>
                </a:gridCol>
                <a:gridCol w="1703410">
                  <a:extLst>
                    <a:ext uri="{9D8B030D-6E8A-4147-A177-3AD203B41FA5}">
                      <a16:colId xmlns:a16="http://schemas.microsoft.com/office/drawing/2014/main" val="2473883862"/>
                    </a:ext>
                  </a:extLst>
                </a:gridCol>
                <a:gridCol w="2235200">
                  <a:extLst>
                    <a:ext uri="{9D8B030D-6E8A-4147-A177-3AD203B41FA5}">
                      <a16:colId xmlns:a16="http://schemas.microsoft.com/office/drawing/2014/main" val="2099532871"/>
                    </a:ext>
                  </a:extLst>
                </a:gridCol>
                <a:gridCol w="2550005">
                  <a:extLst>
                    <a:ext uri="{9D8B030D-6E8A-4147-A177-3AD203B41FA5}">
                      <a16:colId xmlns:a16="http://schemas.microsoft.com/office/drawing/2014/main" val="2083783733"/>
                    </a:ext>
                  </a:extLst>
                </a:gridCol>
                <a:gridCol w="2229151">
                  <a:extLst>
                    <a:ext uri="{9D8B030D-6E8A-4147-A177-3AD203B41FA5}">
                      <a16:colId xmlns:a16="http://schemas.microsoft.com/office/drawing/2014/main" val="597392307"/>
                    </a:ext>
                  </a:extLst>
                </a:gridCol>
                <a:gridCol w="1229191">
                  <a:extLst>
                    <a:ext uri="{9D8B030D-6E8A-4147-A177-3AD203B41FA5}">
                      <a16:colId xmlns:a16="http://schemas.microsoft.com/office/drawing/2014/main" val="1350489117"/>
                    </a:ext>
                  </a:extLst>
                </a:gridCol>
              </a:tblGrid>
              <a:tr h="54991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 No</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1016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016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Test</a:t>
                      </a:r>
                    </a:p>
                    <a:p>
                      <a:pPr marL="1016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bg2"/>
                          </a:solidFill>
                          <a:effectLst/>
                          <a:latin typeface="Times New Roman" panose="02020603050405020304" pitchFamily="18" charset="0"/>
                        </a:rPr>
                        <a:t>Description</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3048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3048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Execution</a:t>
                      </a:r>
                    </a:p>
                    <a:p>
                      <a:pPr marL="30480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Steps</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Expected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Actual Result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ts val="213"/>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Pass/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Times New Roman" panose="02020603050405020304" pitchFamily="18" charset="0"/>
                        </a:rPr>
                        <a:t>Fail</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3532489724"/>
                  </a:ext>
                </a:extLst>
              </a:tr>
            </a:tbl>
          </a:graphicData>
        </a:graphic>
      </p:graphicFrame>
      <p:graphicFrame>
        <p:nvGraphicFramePr>
          <p:cNvPr id="5" name="Table 4">
            <a:extLst>
              <a:ext uri="{FF2B5EF4-FFF2-40B4-BE49-F238E27FC236}">
                <a16:creationId xmlns:a16="http://schemas.microsoft.com/office/drawing/2014/main" id="{6C21C3DA-4169-4E1A-AC90-7E738E941612}"/>
              </a:ext>
            </a:extLst>
          </p:cNvPr>
          <p:cNvGraphicFramePr>
            <a:graphicFrameLocks noGrp="1"/>
          </p:cNvGraphicFramePr>
          <p:nvPr>
            <p:extLst>
              <p:ext uri="{D42A27DB-BD31-4B8C-83A1-F6EECF244321}">
                <p14:modId xmlns:p14="http://schemas.microsoft.com/office/powerpoint/2010/main" val="1225952722"/>
              </p:ext>
            </p:extLst>
          </p:nvPr>
        </p:nvGraphicFramePr>
        <p:xfrm>
          <a:off x="948977" y="687804"/>
          <a:ext cx="10867867" cy="3023364"/>
        </p:xfrm>
        <a:graphic>
          <a:graphicData uri="http://schemas.openxmlformats.org/drawingml/2006/table">
            <a:tbl>
              <a:tblPr/>
              <a:tblGrid>
                <a:gridCol w="920910">
                  <a:extLst>
                    <a:ext uri="{9D8B030D-6E8A-4147-A177-3AD203B41FA5}">
                      <a16:colId xmlns:a16="http://schemas.microsoft.com/office/drawing/2014/main" val="1019165400"/>
                    </a:ext>
                  </a:extLst>
                </a:gridCol>
                <a:gridCol w="1717904">
                  <a:extLst>
                    <a:ext uri="{9D8B030D-6E8A-4147-A177-3AD203B41FA5}">
                      <a16:colId xmlns:a16="http://schemas.microsoft.com/office/drawing/2014/main" val="642849136"/>
                    </a:ext>
                  </a:extLst>
                </a:gridCol>
                <a:gridCol w="2233280">
                  <a:extLst>
                    <a:ext uri="{9D8B030D-6E8A-4147-A177-3AD203B41FA5}">
                      <a16:colId xmlns:a16="http://schemas.microsoft.com/office/drawing/2014/main" val="3444742291"/>
                    </a:ext>
                  </a:extLst>
                </a:gridCol>
                <a:gridCol w="2537431">
                  <a:extLst>
                    <a:ext uri="{9D8B030D-6E8A-4147-A177-3AD203B41FA5}">
                      <a16:colId xmlns:a16="http://schemas.microsoft.com/office/drawing/2014/main" val="2341116978"/>
                    </a:ext>
                  </a:extLst>
                </a:gridCol>
                <a:gridCol w="2227646">
                  <a:extLst>
                    <a:ext uri="{9D8B030D-6E8A-4147-A177-3AD203B41FA5}">
                      <a16:colId xmlns:a16="http://schemas.microsoft.com/office/drawing/2014/main" val="441362580"/>
                    </a:ext>
                  </a:extLst>
                </a:gridCol>
                <a:gridCol w="1230696">
                  <a:extLst>
                    <a:ext uri="{9D8B030D-6E8A-4147-A177-3AD203B41FA5}">
                      <a16:colId xmlns:a16="http://schemas.microsoft.com/office/drawing/2014/main" val="1108558357"/>
                    </a:ext>
                  </a:extLst>
                </a:gridCol>
              </a:tblGrid>
              <a:tr h="833465">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28.</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ts val="141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Storing the High Score In Arcade Mode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Update the High Score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l"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Check for the previous score and compare the both scores and update the highest score as the High Score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User previous score will be checked and compared the both scores and update the highest score as the High Score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33096872"/>
                  </a:ext>
                </a:extLst>
              </a:tr>
              <a:tr h="853259">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29.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ct val="100000"/>
                        </a:lnSpc>
                        <a:spcBef>
                          <a:spcPct val="0"/>
                        </a:spcBef>
                        <a:spcAft>
                          <a:spcPts val="213"/>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Pattern</a:t>
                      </a:r>
                    </a:p>
                    <a:p>
                      <a:pPr marL="1270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Matching</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Match pattern with the Number generated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l"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Player should be matching the number with the pattern and system should detect whether the patter matches with the number or not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user will be matching the number with the pattern and system should detect whether the patter matches with the number or not</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92884484"/>
                  </a:ext>
                </a:extLst>
              </a:tr>
              <a:tr h="666808">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30.</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Ads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Ads included in the game for Monetization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l"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Ads should be inserted in the game through the Google AdSense for Monetization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Ads are inserted and implemented in the game through the Google AdSense for Monetization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0160565"/>
                  </a:ext>
                </a:extLst>
              </a:tr>
              <a:tr h="500150">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31.</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Ads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Ads included in the game for Monetization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270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27000" marR="0" lvl="0" indent="0" algn="l"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Ads should be inserted in the game through the Google AdSense for Monetization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Sometimes ads fail to fetch and display</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Fail</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965158072"/>
                  </a:ext>
                </a:extLst>
              </a:tr>
            </a:tbl>
          </a:graphicData>
        </a:graphic>
      </p:graphicFrame>
      <p:graphicFrame>
        <p:nvGraphicFramePr>
          <p:cNvPr id="6" name="Table 5">
            <a:extLst>
              <a:ext uri="{FF2B5EF4-FFF2-40B4-BE49-F238E27FC236}">
                <a16:creationId xmlns:a16="http://schemas.microsoft.com/office/drawing/2014/main" id="{151D57CC-05A5-45D0-90FA-BE757882C40D}"/>
              </a:ext>
            </a:extLst>
          </p:cNvPr>
          <p:cNvGraphicFramePr>
            <a:graphicFrameLocks noGrp="1"/>
          </p:cNvGraphicFramePr>
          <p:nvPr>
            <p:extLst>
              <p:ext uri="{D42A27DB-BD31-4B8C-83A1-F6EECF244321}">
                <p14:modId xmlns:p14="http://schemas.microsoft.com/office/powerpoint/2010/main" val="4086316121"/>
              </p:ext>
            </p:extLst>
          </p:nvPr>
        </p:nvGraphicFramePr>
        <p:xfrm>
          <a:off x="948978" y="3704366"/>
          <a:ext cx="10867866" cy="3043948"/>
        </p:xfrm>
        <a:graphic>
          <a:graphicData uri="http://schemas.openxmlformats.org/drawingml/2006/table">
            <a:tbl>
              <a:tblPr/>
              <a:tblGrid>
                <a:gridCol w="920910">
                  <a:extLst>
                    <a:ext uri="{9D8B030D-6E8A-4147-A177-3AD203B41FA5}">
                      <a16:colId xmlns:a16="http://schemas.microsoft.com/office/drawing/2014/main" val="877509949"/>
                    </a:ext>
                  </a:extLst>
                </a:gridCol>
                <a:gridCol w="1717904">
                  <a:extLst>
                    <a:ext uri="{9D8B030D-6E8A-4147-A177-3AD203B41FA5}">
                      <a16:colId xmlns:a16="http://schemas.microsoft.com/office/drawing/2014/main" val="3061907137"/>
                    </a:ext>
                  </a:extLst>
                </a:gridCol>
                <a:gridCol w="2233279">
                  <a:extLst>
                    <a:ext uri="{9D8B030D-6E8A-4147-A177-3AD203B41FA5}">
                      <a16:colId xmlns:a16="http://schemas.microsoft.com/office/drawing/2014/main" val="4287127872"/>
                    </a:ext>
                  </a:extLst>
                </a:gridCol>
                <a:gridCol w="2537432">
                  <a:extLst>
                    <a:ext uri="{9D8B030D-6E8A-4147-A177-3AD203B41FA5}">
                      <a16:colId xmlns:a16="http://schemas.microsoft.com/office/drawing/2014/main" val="3221297620"/>
                    </a:ext>
                  </a:extLst>
                </a:gridCol>
                <a:gridCol w="2227646">
                  <a:extLst>
                    <a:ext uri="{9D8B030D-6E8A-4147-A177-3AD203B41FA5}">
                      <a16:colId xmlns:a16="http://schemas.microsoft.com/office/drawing/2014/main" val="3995969027"/>
                    </a:ext>
                  </a:extLst>
                </a:gridCol>
                <a:gridCol w="1230695">
                  <a:extLst>
                    <a:ext uri="{9D8B030D-6E8A-4147-A177-3AD203B41FA5}">
                      <a16:colId xmlns:a16="http://schemas.microsoft.com/office/drawing/2014/main" val="2182017663"/>
                    </a:ext>
                  </a:extLst>
                </a:gridCol>
              </a:tblGrid>
              <a:tr h="881274">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32.</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Setting</a:t>
                      </a:r>
                    </a:p>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background</a:t>
                      </a:r>
                    </a:p>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music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438"/>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Go to menu Click ‘Options’ Turn ON/OFF background music.</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l" defTabSz="914400" rtl="0" eaLnBrk="1" fontAlgn="base" latinLnBrk="0" hangingPunct="1">
                        <a:lnSpc>
                          <a:spcPts val="1388"/>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A player can either turn ‘ON’ or turn ‘OFF’ the background music. If turned ‘OFF’, the music should not be played on the game-play and vice-versa.</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Player turned off the background music on the main screen.</a:t>
                      </a:r>
                    </a:p>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No background music was played on the game play.</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297019013"/>
                  </a:ext>
                </a:extLst>
              </a:tr>
              <a:tr h="731975">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33.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Navigate to guide option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438"/>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Go to menus Click the ‘guide menu’</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l"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If user seeks any help on the game play, he can gather the information from guide menu.</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User clicked the ‘Guide’ menu; the game play information was displayed.</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92628800"/>
                  </a:ext>
                </a:extLst>
              </a:tr>
              <a:tr h="70505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34.</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ctr" defTabSz="914400" rtl="0" eaLnBrk="1" fontAlgn="base" latinLnBrk="0" hangingPunct="1">
                        <a:lnSpc>
                          <a:spcPts val="1538"/>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Checking Rate Us button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5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In Main Menu Click on Rate Us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l"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Player should be Redirected to Play store “UnlocKing” Page for giving the Reviews and Ratings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User Redirected to Play store “UnlocKing” Page for giving the Reviews and Ratings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Pass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938871280"/>
                  </a:ext>
                </a:extLst>
              </a:tr>
              <a:tr h="705057">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35.</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88"/>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Exit the game</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438"/>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Go to main menu Click on ‘Exit’ button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marL="114300">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114300" marR="0" lvl="0" indent="0" algn="l"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On clicking the ‘Exit’ button; the game must quit. And the control must return to the Android home screen.</a:t>
                      </a:r>
                    </a:p>
                  </a:txBody>
                  <a:tcPr marL="0" marR="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ts val="1363"/>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rPr>
                        <a:t>Player clicked the ‘Exit’ button to quit the game and finally return to his home screen.</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nSpc>
                          <a:spcPct val="90000"/>
                        </a:lnSpc>
                        <a:spcBef>
                          <a:spcPts val="1000"/>
                        </a:spcBef>
                        <a:buFont typeface="Arial" panose="020B0604020202020204" pitchFamily="34" charset="0"/>
                        <a:defRPr sz="24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defRPr sz="20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defRPr>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defRPr sz="1600">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defRPr sz="1600">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rPr>
                        <a:t>Pass</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51645801"/>
                  </a:ext>
                </a:extLst>
              </a:tr>
            </a:tbl>
          </a:graphicData>
        </a:graphic>
      </p:graphicFrame>
    </p:spTree>
    <p:extLst>
      <p:ext uri="{BB962C8B-B14F-4D97-AF65-F5344CB8AC3E}">
        <p14:creationId xmlns:p14="http://schemas.microsoft.com/office/powerpoint/2010/main" val="135611193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84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E827-1AB3-4F90-9DF7-1F15B6064E90}"/>
              </a:ext>
            </a:extLst>
          </p:cNvPr>
          <p:cNvSpPr>
            <a:spLocks noGrp="1"/>
          </p:cNvSpPr>
          <p:nvPr>
            <p:ph type="title"/>
          </p:nvPr>
        </p:nvSpPr>
        <p:spPr>
          <a:xfrm>
            <a:off x="1685265" y="314731"/>
            <a:ext cx="10178322" cy="663677"/>
          </a:xfrm>
        </p:spPr>
        <p:txBody>
          <a:bodyPr>
            <a:normAutofit fontScale="90000"/>
          </a:bodyPr>
          <a:lstStyle/>
          <a:p>
            <a:pPr algn="ctr"/>
            <a:r>
              <a:rPr lang="en-US" sz="49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CONCLUSION &amp; FUTURE ENHANCEMENT</a:t>
            </a:r>
            <a:endParaRPr lang="en-IN" sz="49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endParaRPr>
          </a:p>
        </p:txBody>
      </p:sp>
      <p:sp>
        <p:nvSpPr>
          <p:cNvPr id="4" name="TextBox 3">
            <a:extLst>
              <a:ext uri="{FF2B5EF4-FFF2-40B4-BE49-F238E27FC236}">
                <a16:creationId xmlns:a16="http://schemas.microsoft.com/office/drawing/2014/main" id="{E921C5BB-F2A8-4BBA-98C0-7F8DC03CA79B}"/>
              </a:ext>
            </a:extLst>
          </p:cNvPr>
          <p:cNvSpPr txBox="1"/>
          <p:nvPr/>
        </p:nvSpPr>
        <p:spPr>
          <a:xfrm>
            <a:off x="1349115" y="1379095"/>
            <a:ext cx="10073390"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The game “UnlocKing 2.0” is now available in Play Store for Android users with ads.</a:t>
            </a:r>
          </a:p>
          <a:p>
            <a:pPr marL="285750" indent="-285750" algn="just">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Game is launched and consists more than </a:t>
            </a:r>
            <a:r>
              <a:rPr lang="en-US" sz="4800" u="sng" dirty="0">
                <a:solidFill>
                  <a:srgbClr val="FFFF00"/>
                </a:solidFill>
              </a:rPr>
              <a:t>100+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downloads till date. we are concentrating on more promotions of the game make it to reach everyone and have more downloads.</a:t>
            </a:r>
          </a:p>
          <a:p>
            <a:pPr marL="285750" lvl="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New levels and chapters will be added</a:t>
            </a:r>
            <a:endParaRPr lang="en-IN" sz="2400" dirty="0">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Improved user interface.</a:t>
            </a:r>
            <a:endParaRPr lang="en-IN" sz="2400" dirty="0">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Flexible for online and offline environment.</a:t>
            </a:r>
            <a:endParaRPr lang="en-IN" sz="2400" dirty="0">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More confusing and unique levels will be introduced</a:t>
            </a:r>
            <a:endParaRPr lang="en-IN" sz="2400" dirty="0">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Premium version with no ads.</a:t>
            </a:r>
            <a:endParaRPr lang="en-IN" sz="2400" dirty="0">
              <a:latin typeface="Times New Roman" panose="02020603050405020304" pitchFamily="18" charset="0"/>
              <a:cs typeface="Times New Roman" panose="02020603050405020304" pitchFamily="18" charset="0"/>
            </a:endParaRPr>
          </a:p>
          <a:p>
            <a:pPr marL="285750" lvl="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Launch in AppStore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65069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10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B0A30D-3C6D-4EE1-BFFB-A880793B90E0}"/>
              </a:ext>
            </a:extLst>
          </p:cNvPr>
          <p:cNvSpPr/>
          <p:nvPr/>
        </p:nvSpPr>
        <p:spPr>
          <a:xfrm>
            <a:off x="943428" y="0"/>
            <a:ext cx="11248572" cy="1769715"/>
          </a:xfrm>
          <a:prstGeom prst="rect">
            <a:avLst/>
          </a:prstGeom>
          <a:gradFill>
            <a:gsLst>
              <a:gs pos="0">
                <a:srgbClr val="FFCA4E"/>
              </a:gs>
              <a:gs pos="100000">
                <a:srgbClr val="F8B323"/>
              </a:gs>
            </a:gsLst>
            <a:path path="shape">
              <a:fillToRect l="50000" t="50000" r="50000" b="50000"/>
            </a:path>
          </a:gradFill>
          <a:effectLst>
            <a:softEdge rad="1244600"/>
          </a:effectLst>
        </p:spPr>
        <p:txBody>
          <a:bodyPr wrap="square">
            <a:spAutoFit/>
          </a:bodyPr>
          <a:lstStyle/>
          <a:p>
            <a:pPr algn="ctr"/>
            <a:r>
              <a:rPr lang="en-US" sz="4500" b="1" dirty="0">
                <a:solidFill>
                  <a:schemeClr val="tx1">
                    <a:lumMod val="75000"/>
                    <a:lumOff val="25000"/>
                  </a:schemeClr>
                </a:solidFill>
              </a:rPr>
              <a:t>   </a:t>
            </a:r>
            <a:r>
              <a:rPr lang="en-US" sz="4900" cap="all" spc="200" dirty="0">
                <a:ln>
                  <a:solidFill>
                    <a:srgbClr val="FFFF00"/>
                  </a:solidFill>
                </a:ln>
                <a:effectLst>
                  <a:outerShdw blurRad="38100" dist="38100" dir="2700000" algn="tl">
                    <a:srgbClr val="000000">
                      <a:alpha val="43137"/>
                    </a:srgbClr>
                  </a:outerShdw>
                </a:effectLst>
                <a:latin typeface="+mj-lt"/>
                <a:ea typeface="+mj-ea"/>
                <a:cs typeface="Times New Roman" panose="02020603050405020304" pitchFamily="18" charset="0"/>
              </a:rPr>
              <a:t>PLAY STORE link</a:t>
            </a:r>
          </a:p>
          <a:p>
            <a:pPr algn="ctr"/>
            <a:r>
              <a:rPr lang="en-US" sz="3200" b="1" dirty="0"/>
              <a:t>UnlocKing 2.0 [STRAIN YOUR BRAIN]</a:t>
            </a:r>
            <a:endParaRPr lang="en-US" sz="3200" b="1" dirty="0">
              <a:solidFill>
                <a:schemeClr val="bg1"/>
              </a:solidFill>
            </a:endParaRPr>
          </a:p>
          <a:p>
            <a:pPr algn="ctr"/>
            <a:r>
              <a:rPr lang="en-IN" sz="2800" dirty="0">
                <a:solidFill>
                  <a:schemeClr val="tx1">
                    <a:lumMod val="75000"/>
                    <a:lumOff val="25000"/>
                  </a:schemeClr>
                </a:solidFill>
                <a:hlinkClick r:id="rId2">
                  <a:extLst>
                    <a:ext uri="{A12FA001-AC4F-418D-AE19-62706E023703}">
                      <ahyp:hlinkClr xmlns:ahyp="http://schemas.microsoft.com/office/drawing/2018/hyperlinkcolor" val="tx"/>
                    </a:ext>
                  </a:extLst>
                </a:hlinkClick>
              </a:rPr>
              <a:t>https://play.google.com/store/apps/details?id=com.elitethugs.unlocking2</a:t>
            </a:r>
            <a:endParaRPr lang="en-US" sz="2600" b="1" dirty="0">
              <a:solidFill>
                <a:schemeClr val="tx1">
                  <a:lumMod val="75000"/>
                  <a:lumOff val="25000"/>
                </a:schemeClr>
              </a:solidFill>
            </a:endParaRPr>
          </a:p>
        </p:txBody>
      </p:sp>
      <p:pic>
        <p:nvPicPr>
          <p:cNvPr id="28" name="Picture 27">
            <a:extLst>
              <a:ext uri="{FF2B5EF4-FFF2-40B4-BE49-F238E27FC236}">
                <a16:creationId xmlns:a16="http://schemas.microsoft.com/office/drawing/2014/main" id="{BEFDF262-479F-4806-B302-6EE9673F5FD8}"/>
              </a:ext>
            </a:extLst>
          </p:cNvPr>
          <p:cNvPicPr>
            <a:picLocks noChangeAspect="1"/>
          </p:cNvPicPr>
          <p:nvPr/>
        </p:nvPicPr>
        <p:blipFill rotWithShape="1">
          <a:blip r:embed="rId3"/>
          <a:srcRect t="3861" b="9133"/>
          <a:stretch/>
        </p:blipFill>
        <p:spPr>
          <a:xfrm>
            <a:off x="4623526" y="2050492"/>
            <a:ext cx="3428999" cy="4578875"/>
          </a:xfrm>
          <a:prstGeom prst="rect">
            <a:avLst/>
          </a:prstGeom>
        </p:spPr>
      </p:pic>
      <p:pic>
        <p:nvPicPr>
          <p:cNvPr id="30" name="Picture 29">
            <a:extLst>
              <a:ext uri="{FF2B5EF4-FFF2-40B4-BE49-F238E27FC236}">
                <a16:creationId xmlns:a16="http://schemas.microsoft.com/office/drawing/2014/main" id="{2B073495-F8BB-4C02-911E-D1A6869BBCFA}"/>
              </a:ext>
            </a:extLst>
          </p:cNvPr>
          <p:cNvPicPr>
            <a:picLocks noChangeAspect="1"/>
          </p:cNvPicPr>
          <p:nvPr/>
        </p:nvPicPr>
        <p:blipFill rotWithShape="1">
          <a:blip r:embed="rId4"/>
          <a:srcRect t="8914" b="29975"/>
          <a:stretch/>
        </p:blipFill>
        <p:spPr>
          <a:xfrm>
            <a:off x="8353586" y="2050493"/>
            <a:ext cx="3614493" cy="4578875"/>
          </a:xfrm>
          <a:prstGeom prst="rect">
            <a:avLst/>
          </a:prstGeom>
        </p:spPr>
      </p:pic>
      <p:pic>
        <p:nvPicPr>
          <p:cNvPr id="32" name="Picture 31">
            <a:extLst>
              <a:ext uri="{FF2B5EF4-FFF2-40B4-BE49-F238E27FC236}">
                <a16:creationId xmlns:a16="http://schemas.microsoft.com/office/drawing/2014/main" id="{36E1A376-98CD-47E7-B66A-41EE5C16F7E9}"/>
              </a:ext>
            </a:extLst>
          </p:cNvPr>
          <p:cNvPicPr>
            <a:picLocks noChangeAspect="1"/>
          </p:cNvPicPr>
          <p:nvPr/>
        </p:nvPicPr>
        <p:blipFill rotWithShape="1">
          <a:blip r:embed="rId5"/>
          <a:srcRect t="3339" r="488" b="4596"/>
          <a:stretch/>
        </p:blipFill>
        <p:spPr>
          <a:xfrm>
            <a:off x="1045028" y="2050494"/>
            <a:ext cx="3196049" cy="4578874"/>
          </a:xfrm>
          <a:prstGeom prst="rect">
            <a:avLst/>
          </a:prstGeom>
        </p:spPr>
      </p:pic>
      <p:sp>
        <p:nvSpPr>
          <p:cNvPr id="33" name="Rectangle 32">
            <a:extLst>
              <a:ext uri="{FF2B5EF4-FFF2-40B4-BE49-F238E27FC236}">
                <a16:creationId xmlns:a16="http://schemas.microsoft.com/office/drawing/2014/main" id="{BC4C82E2-2249-4A7D-B509-B2E068D26A1B}"/>
              </a:ext>
            </a:extLst>
          </p:cNvPr>
          <p:cNvSpPr/>
          <p:nvPr/>
        </p:nvSpPr>
        <p:spPr>
          <a:xfrm>
            <a:off x="7315201" y="4076057"/>
            <a:ext cx="635430" cy="2747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75000"/>
                    <a:lumOff val="25000"/>
                  </a:schemeClr>
                </a:solidFill>
              </a:rPr>
              <a:t>2.0</a:t>
            </a:r>
          </a:p>
        </p:txBody>
      </p:sp>
    </p:spTree>
    <p:extLst>
      <p:ext uri="{BB962C8B-B14F-4D97-AF65-F5344CB8AC3E}">
        <p14:creationId xmlns:p14="http://schemas.microsoft.com/office/powerpoint/2010/main" val="29225828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FFCA4E"/>
            </a:gs>
            <a:gs pos="30000">
              <a:srgbClr val="F8B323"/>
            </a:gs>
          </a:gsLst>
          <a:path path="shap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9EDF8-9319-48EF-AB84-B30F0CA7BEC7}"/>
              </a:ext>
            </a:extLst>
          </p:cNvPr>
          <p:cNvSpPr>
            <a:spLocks noGrp="1"/>
          </p:cNvSpPr>
          <p:nvPr>
            <p:ph type="title"/>
          </p:nvPr>
        </p:nvSpPr>
        <p:spPr>
          <a:xfrm>
            <a:off x="1251678" y="382385"/>
            <a:ext cx="10178322" cy="746066"/>
          </a:xfrm>
          <a:gradFill>
            <a:gsLst>
              <a:gs pos="0">
                <a:srgbClr val="FFCA4E"/>
              </a:gs>
              <a:gs pos="100000">
                <a:srgbClr val="F8B323"/>
              </a:gs>
            </a:gsLst>
            <a:path path="shape">
              <a:fillToRect l="50000" t="50000" r="50000" b="50000"/>
            </a:path>
          </a:gradFill>
        </p:spPr>
        <p:txBody>
          <a:bodyPr>
            <a:normAutofit fontScale="90000"/>
          </a:bodyPr>
          <a:lstStyle/>
          <a:p>
            <a:pPr algn="ctr"/>
            <a:r>
              <a:rPr lang="en-IN"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13170CD-D54C-4A78-B4E0-EB3AE39E39DB}"/>
              </a:ext>
            </a:extLst>
          </p:cNvPr>
          <p:cNvSpPr>
            <a:spLocks noGrp="1"/>
          </p:cNvSpPr>
          <p:nvPr>
            <p:ph idx="1"/>
          </p:nvPr>
        </p:nvSpPr>
        <p:spPr>
          <a:xfrm>
            <a:off x="928913" y="1128451"/>
            <a:ext cx="11611429" cy="5591663"/>
          </a:xfrm>
          <a:noFill/>
        </p:spPr>
        <p:txBody>
          <a:bodyPr>
            <a:noAutofit/>
          </a:bodyPr>
          <a:lstStyle/>
          <a:p>
            <a:pPr algn="just">
              <a:lnSpc>
                <a:spcPct val="150000"/>
              </a:lnSpc>
              <a:spcBef>
                <a:spcPts val="0"/>
              </a:spcBef>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Installing Unity: </a:t>
            </a:r>
            <a:r>
              <a:rPr lang="en-US" u="sng" dirty="0">
                <a:solidFill>
                  <a:srgbClr val="0000FF"/>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https://www.youtube.com/watch?v=_QWSNB1_SxU</a:t>
            </a:r>
            <a:endParaRPr lang="en-US" u="sng" dirty="0">
              <a:solidFill>
                <a:srgbClr val="0000FF"/>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Installing Visual Studio</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u="sng" dirty="0">
                <a:solidFill>
                  <a:srgbClr val="0000FF"/>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https://www.youtube.com/watch?v=2PVPz8Pnnrw</a:t>
            </a:r>
            <a:endParaRPr lang="en-US" u="sng" dirty="0">
              <a:solidFill>
                <a:srgbClr val="0000FF"/>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Basic Unity Tutorials: </a:t>
            </a:r>
            <a:r>
              <a:rPr lang="en-US" u="sng" dirty="0">
                <a:solidFill>
                  <a:srgbClr val="0000FF"/>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https://www.youtube.com/watch?v=Ep0rlBQRcVc</a:t>
            </a:r>
            <a:endParaRPr lang="en-US" u="sng" dirty="0">
              <a:solidFill>
                <a:srgbClr val="0000FF"/>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Unity User Manual</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u="sng" dirty="0">
                <a:solidFill>
                  <a:srgbClr val="0000FF"/>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https://docs.unity3d.com/Manual/index.html</a:t>
            </a:r>
            <a:endParaRPr lang="en-US" u="sng" dirty="0">
              <a:solidFill>
                <a:srgbClr val="0000FF"/>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Basic </a:t>
            </a:r>
            <a:r>
              <a:rPr lang="en-US"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Krita</a:t>
            </a: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usage: </a:t>
            </a:r>
            <a:r>
              <a:rPr lang="en-US" u="sng" dirty="0">
                <a:solidFill>
                  <a:srgbClr val="0000FF"/>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https://www.youtube.com/watch?v=kUXNEK8awiY</a:t>
            </a:r>
            <a:endParaRPr lang="en-US" u="sng" dirty="0">
              <a:solidFill>
                <a:srgbClr val="0000FF"/>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b="1"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Krita</a:t>
            </a: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User Manual</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u="sng" dirty="0">
                <a:solidFill>
                  <a:srgbClr val="0000FF"/>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https://docs.krita.org/en/</a:t>
            </a:r>
            <a:endParaRPr lang="en-US" u="sng" dirty="0">
              <a:solidFill>
                <a:srgbClr val="0000FF"/>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Basic Illustrator usage: </a:t>
            </a:r>
            <a:r>
              <a:rPr lang="en-US" u="sng" dirty="0">
                <a:solidFill>
                  <a:srgbClr val="0000FF"/>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https://www.youtube.com/watch?v=Kgmu8RwLi28</a:t>
            </a:r>
            <a:endParaRPr lang="en-US" u="sng" dirty="0">
              <a:solidFill>
                <a:srgbClr val="0000FF"/>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complete beginners guide to Adobe Illustrator</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50000"/>
              </a:lnSpc>
              <a:spcBef>
                <a:spcPts val="0"/>
              </a:spcBef>
              <a:buNone/>
            </a:pPr>
            <a:r>
              <a:rPr lang="en-US" u="sng" dirty="0">
                <a:solidFill>
                  <a:srgbClr val="0000FF"/>
                </a:solidFill>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https://www.pgsd.org/cms/lib07/PA01916597/Centricity/Domain/202/illustrator_for_beginners_tastytuts.pdf</a:t>
            </a:r>
            <a:endParaRPr lang="en-US" u="sng" dirty="0">
              <a:solidFill>
                <a:srgbClr val="0000FF"/>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Basic Photoshop usage</a:t>
            </a: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u="sng" dirty="0">
                <a:solidFill>
                  <a:srgbClr val="0000FF"/>
                </a:solidFill>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https://www.youtube.com/watch?v=pFyOznL9UvA</a:t>
            </a:r>
            <a:endParaRPr lang="en-US" u="sng" dirty="0">
              <a:solidFill>
                <a:srgbClr val="0000FF"/>
              </a:solidFill>
              <a:latin typeface="Times New Roman" panose="02020603050405020304" pitchFamily="18" charset="0"/>
              <a:cs typeface="Times New Roman" panose="02020603050405020304" pitchFamily="18" charset="0"/>
            </a:endParaRPr>
          </a:p>
          <a:p>
            <a:pPr algn="just">
              <a:spcBef>
                <a:spcPts val="150"/>
              </a:spcBef>
              <a:spcAft>
                <a:spcPts val="150"/>
              </a:spcAft>
            </a:pPr>
            <a:r>
              <a:rPr lang="en-US"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Photoshop User Manual: </a:t>
            </a:r>
            <a:r>
              <a:rPr lang="en-US"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https://helpx.adobe.com/in/photoshop/user-guide.html</a:t>
            </a:r>
            <a:endParaRPr lang="en-IN"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72623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A868-355C-4768-995B-C22586072BA2}"/>
              </a:ext>
            </a:extLst>
          </p:cNvPr>
          <p:cNvSpPr>
            <a:spLocks noGrp="1"/>
          </p:cNvSpPr>
          <p:nvPr>
            <p:ph type="title"/>
          </p:nvPr>
        </p:nvSpPr>
        <p:spPr>
          <a:xfrm>
            <a:off x="1251678" y="382385"/>
            <a:ext cx="10178322" cy="741877"/>
          </a:xfrm>
        </p:spPr>
        <p:txBody>
          <a:bodyPr>
            <a:normAutofit fontScale="90000"/>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3048785F-80F0-4F71-9321-532D96E0ABEF}"/>
              </a:ext>
            </a:extLst>
          </p:cNvPr>
          <p:cNvSpPr>
            <a:spLocks noGrp="1"/>
          </p:cNvSpPr>
          <p:nvPr>
            <p:ph idx="1"/>
          </p:nvPr>
        </p:nvSpPr>
        <p:spPr>
          <a:xfrm>
            <a:off x="1021831" y="1124262"/>
            <a:ext cx="10760440" cy="5486399"/>
          </a:xfrm>
        </p:spPr>
        <p:txBody>
          <a:bodyPr>
            <a:normAutofit fontScale="92500"/>
          </a:bodyPr>
          <a:lstStyle/>
          <a:p>
            <a:pPr marL="0" indent="0" algn="just">
              <a:buNone/>
            </a:pPr>
            <a:r>
              <a:rPr lang="en-US" sz="2400" b="1" dirty="0">
                <a:solidFill>
                  <a:schemeClr val="tx1"/>
                </a:solidFill>
              </a:rPr>
              <a:t>Game logo :-</a:t>
            </a:r>
          </a:p>
          <a:p>
            <a:pPr marL="0" indent="0" algn="just">
              <a:buNone/>
            </a:pPr>
            <a:endParaRPr lang="en-US" sz="2400" b="1" dirty="0">
              <a:solidFill>
                <a:schemeClr val="tx1"/>
              </a:solidFill>
            </a:endParaRPr>
          </a:p>
          <a:p>
            <a:pPr marL="0" indent="0" algn="just">
              <a:buNone/>
            </a:pPr>
            <a:endParaRPr lang="en-US" sz="2400" b="1" dirty="0">
              <a:solidFill>
                <a:schemeClr val="tx1"/>
              </a:solidFill>
            </a:endParaRPr>
          </a:p>
          <a:p>
            <a:pPr marL="0" indent="0" algn="just">
              <a:buNone/>
            </a:pPr>
            <a:endParaRPr lang="en-US" sz="2400" b="1" dirty="0">
              <a:solidFill>
                <a:schemeClr val="tx1"/>
              </a:solidFill>
            </a:endParaRPr>
          </a:p>
          <a:p>
            <a:pPr algn="just"/>
            <a:r>
              <a:rPr lang="en-US" sz="2400" dirty="0">
                <a:solidFill>
                  <a:schemeClr val="tx1"/>
                </a:solidFill>
              </a:rPr>
              <a:t>Unlocking 2.0 game is all about testing reflexes of the player’s brain.</a:t>
            </a:r>
          </a:p>
          <a:p>
            <a:pPr algn="just"/>
            <a:r>
              <a:rPr lang="en-US" sz="2400" dirty="0">
                <a:solidFill>
                  <a:schemeClr val="tx1"/>
                </a:solidFill>
              </a:rPr>
              <a:t>In this game, you’ll be given a random number/alphabet on screen and there will be a</a:t>
            </a:r>
          </a:p>
          <a:p>
            <a:pPr marL="0" indent="0" algn="just">
              <a:buNone/>
            </a:pPr>
            <a:r>
              <a:rPr lang="en-US" sz="2400" dirty="0">
                <a:solidFill>
                  <a:schemeClr val="tx1"/>
                </a:solidFill>
              </a:rPr>
              <a:t>   dotted matrix below just as pattern in your mobile. </a:t>
            </a:r>
          </a:p>
          <a:p>
            <a:pPr algn="just"/>
            <a:r>
              <a:rPr lang="en-US" sz="2400" dirty="0">
                <a:solidFill>
                  <a:schemeClr val="tx1"/>
                </a:solidFill>
              </a:rPr>
              <a:t>Players are supposed to connect those dots according to the number given above within the time limit.</a:t>
            </a:r>
          </a:p>
          <a:p>
            <a:pPr algn="just"/>
            <a:r>
              <a:rPr lang="en-US" sz="2400" dirty="0">
                <a:solidFill>
                  <a:schemeClr val="tx1"/>
                </a:solidFill>
              </a:rPr>
              <a:t>You can unlock consecutive maps when you reach the minimum required keys.</a:t>
            </a:r>
          </a:p>
          <a:p>
            <a:pPr algn="just"/>
            <a:r>
              <a:rPr lang="en-US" sz="2400" dirty="0">
                <a:solidFill>
                  <a:schemeClr val="tx1"/>
                </a:solidFill>
              </a:rPr>
              <a:t>There will be five chapters with different levels in it and each level consists of 3 games that should be completed within given time.</a:t>
            </a:r>
          </a:p>
        </p:txBody>
      </p:sp>
      <p:pic>
        <p:nvPicPr>
          <p:cNvPr id="4" name="Picture 3">
            <a:extLst>
              <a:ext uri="{FF2B5EF4-FFF2-40B4-BE49-F238E27FC236}">
                <a16:creationId xmlns:a16="http://schemas.microsoft.com/office/drawing/2014/main" id="{ADCD24D6-B2F1-4D18-9F4D-41FEC5E3027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7247" y="1462755"/>
            <a:ext cx="1673902" cy="1295435"/>
          </a:xfrm>
          <a:prstGeom prst="rect">
            <a:avLst/>
          </a:prstGeom>
          <a:noFill/>
          <a:ln>
            <a:noFill/>
          </a:ln>
        </p:spPr>
      </p:pic>
    </p:spTree>
    <p:extLst>
      <p:ext uri="{BB962C8B-B14F-4D97-AF65-F5344CB8AC3E}">
        <p14:creationId xmlns:p14="http://schemas.microsoft.com/office/powerpoint/2010/main" val="202375159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Placeholder 18">
            <a:extLst>
              <a:ext uri="{FF2B5EF4-FFF2-40B4-BE49-F238E27FC236}">
                <a16:creationId xmlns:a16="http://schemas.microsoft.com/office/drawing/2014/main" id="{5E949AA0-BB02-4094-9986-A73284CAF030}"/>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9459" b="9459"/>
          <a:stretch/>
        </p:blipFill>
        <p:spPr>
          <a:xfrm>
            <a:off x="457200" y="0"/>
            <a:ext cx="11277600" cy="6858000"/>
          </a:xfrm>
          <a:prstGeom prst="rect">
            <a:avLst/>
          </a:prstGeom>
        </p:spPr>
      </p:pic>
      <p:sp>
        <p:nvSpPr>
          <p:cNvPr id="4" name="Rectangle 3">
            <a:extLst>
              <a:ext uri="{FF2B5EF4-FFF2-40B4-BE49-F238E27FC236}">
                <a16:creationId xmlns:a16="http://schemas.microsoft.com/office/drawing/2014/main" id="{DBCF7E28-B973-4CB3-8776-E3D69C7E8301}"/>
              </a:ext>
            </a:extLst>
          </p:cNvPr>
          <p:cNvSpPr/>
          <p:nvPr/>
        </p:nvSpPr>
        <p:spPr>
          <a:xfrm>
            <a:off x="368300" y="0"/>
            <a:ext cx="114554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26" name="Group 25">
            <a:extLst>
              <a:ext uri="{FF2B5EF4-FFF2-40B4-BE49-F238E27FC236}">
                <a16:creationId xmlns:a16="http://schemas.microsoft.com/office/drawing/2014/main" id="{5F3F7E4E-9733-4AD4-BC49-2C3377BA83B6}"/>
              </a:ext>
            </a:extLst>
          </p:cNvPr>
          <p:cNvGrpSpPr/>
          <p:nvPr/>
        </p:nvGrpSpPr>
        <p:grpSpPr>
          <a:xfrm>
            <a:off x="3944622" y="1295401"/>
            <a:ext cx="4302756" cy="4267200"/>
            <a:chOff x="4476751" y="1823133"/>
            <a:chExt cx="3238498" cy="3211735"/>
          </a:xfrm>
        </p:grpSpPr>
        <p:sp>
          <p:nvSpPr>
            <p:cNvPr id="19" name="Rectangle 18">
              <a:extLst>
                <a:ext uri="{FF2B5EF4-FFF2-40B4-BE49-F238E27FC236}">
                  <a16:creationId xmlns:a16="http://schemas.microsoft.com/office/drawing/2014/main" id="{41D4666B-8923-4263-99D7-244DB3B4EEF3}"/>
                </a:ext>
              </a:extLst>
            </p:cNvPr>
            <p:cNvSpPr/>
            <p:nvPr/>
          </p:nvSpPr>
          <p:spPr>
            <a:xfrm rot="2700000">
              <a:off x="4490133" y="1823133"/>
              <a:ext cx="3211735" cy="3211735"/>
            </a:xfrm>
            <a:prstGeom prst="rect">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3" name="Rectangle 22">
              <a:extLst>
                <a:ext uri="{FF2B5EF4-FFF2-40B4-BE49-F238E27FC236}">
                  <a16:creationId xmlns:a16="http://schemas.microsoft.com/office/drawing/2014/main" id="{C16A5A92-4392-4691-A429-D779A894FFD8}"/>
                </a:ext>
              </a:extLst>
            </p:cNvPr>
            <p:cNvSpPr/>
            <p:nvPr/>
          </p:nvSpPr>
          <p:spPr>
            <a:xfrm rot="2700000">
              <a:off x="4636121" y="1969121"/>
              <a:ext cx="2919759" cy="2919759"/>
            </a:xfrm>
            <a:prstGeom prst="rect">
              <a:avLst/>
            </a:prstGeom>
            <a:noFill/>
            <a:ln w="254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4" name="Rectangle 23">
              <a:extLst>
                <a:ext uri="{FF2B5EF4-FFF2-40B4-BE49-F238E27FC236}">
                  <a16:creationId xmlns:a16="http://schemas.microsoft.com/office/drawing/2014/main" id="{7AE7092E-2B49-4FFE-9994-B94CFE1059A7}"/>
                </a:ext>
              </a:extLst>
            </p:cNvPr>
            <p:cNvSpPr/>
            <p:nvPr/>
          </p:nvSpPr>
          <p:spPr>
            <a:xfrm>
              <a:off x="4476751" y="1957388"/>
              <a:ext cx="3238498" cy="294322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27" name="Title 1">
            <a:extLst>
              <a:ext uri="{FF2B5EF4-FFF2-40B4-BE49-F238E27FC236}">
                <a16:creationId xmlns:a16="http://schemas.microsoft.com/office/drawing/2014/main" id="{120E3EEF-BB13-4F08-B1DA-E5D84D655B63}"/>
              </a:ext>
            </a:extLst>
          </p:cNvPr>
          <p:cNvSpPr txBox="1">
            <a:spLocks/>
          </p:cNvSpPr>
          <p:nvPr/>
        </p:nvSpPr>
        <p:spPr>
          <a:xfrm>
            <a:off x="4203700" y="2293623"/>
            <a:ext cx="3784600" cy="2462213"/>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entury Gothic"/>
                <a:ea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12760760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7"/>
                                        </p:tgtEl>
                                        <p:attrNameLst>
                                          <p:attrName>ppt_x</p:attrName>
                                          <p:attrName>ppt_y</p:attrName>
                                        </p:attrNameLst>
                                      </p:cBhvr>
                                    </p:animMotion>
                                    <p:animRot by="1500000">
                                      <p:cBhvr>
                                        <p:cTn id="7" dur="125" fill="hold">
                                          <p:stCondLst>
                                            <p:cond delay="0"/>
                                          </p:stCondLst>
                                        </p:cTn>
                                        <p:tgtEl>
                                          <p:spTgt spid="27"/>
                                        </p:tgtEl>
                                        <p:attrNameLst>
                                          <p:attrName>r</p:attrName>
                                        </p:attrNameLst>
                                      </p:cBhvr>
                                    </p:animRot>
                                    <p:animRot by="-1500000">
                                      <p:cBhvr>
                                        <p:cTn id="8" dur="125" fill="hold">
                                          <p:stCondLst>
                                            <p:cond delay="125"/>
                                          </p:stCondLst>
                                        </p:cTn>
                                        <p:tgtEl>
                                          <p:spTgt spid="27"/>
                                        </p:tgtEl>
                                        <p:attrNameLst>
                                          <p:attrName>r</p:attrName>
                                        </p:attrNameLst>
                                      </p:cBhvr>
                                    </p:animRot>
                                    <p:animRot by="-1500000">
                                      <p:cBhvr>
                                        <p:cTn id="9" dur="125" fill="hold">
                                          <p:stCondLst>
                                            <p:cond delay="250"/>
                                          </p:stCondLst>
                                        </p:cTn>
                                        <p:tgtEl>
                                          <p:spTgt spid="27"/>
                                        </p:tgtEl>
                                        <p:attrNameLst>
                                          <p:attrName>r</p:attrName>
                                        </p:attrNameLst>
                                      </p:cBhvr>
                                    </p:animRot>
                                    <p:animRot by="1500000">
                                      <p:cBhvr>
                                        <p:cTn id="10" dur="125" fill="hold">
                                          <p:stCondLst>
                                            <p:cond delay="375"/>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B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DA5F-F8E7-4C03-8174-58A97CB95645}"/>
              </a:ext>
            </a:extLst>
          </p:cNvPr>
          <p:cNvSpPr>
            <a:spLocks noGrp="1"/>
          </p:cNvSpPr>
          <p:nvPr>
            <p:ph type="title"/>
          </p:nvPr>
        </p:nvSpPr>
        <p:spPr>
          <a:xfrm>
            <a:off x="1251678" y="382385"/>
            <a:ext cx="10178322" cy="753241"/>
          </a:xfrm>
        </p:spPr>
        <p:txBody>
          <a:bodyPr>
            <a:noAutofit/>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introduction</a:t>
            </a:r>
          </a:p>
        </p:txBody>
      </p:sp>
      <p:sp>
        <p:nvSpPr>
          <p:cNvPr id="5" name="TextBox 4">
            <a:extLst>
              <a:ext uri="{FF2B5EF4-FFF2-40B4-BE49-F238E27FC236}">
                <a16:creationId xmlns:a16="http://schemas.microsoft.com/office/drawing/2014/main" id="{C2EBBF65-B908-4B30-9994-5B65E9B3A987}"/>
              </a:ext>
            </a:extLst>
          </p:cNvPr>
          <p:cNvSpPr txBox="1"/>
          <p:nvPr/>
        </p:nvSpPr>
        <p:spPr>
          <a:xfrm>
            <a:off x="1858233" y="1481800"/>
            <a:ext cx="8965211" cy="51855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Unlocking 2.0 is a puzzle game. </a:t>
            </a: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Game is all about testing reflexes of the player’s brain. </a:t>
            </a: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Game consists of two modes namely CLASSIC &amp; ARCADE.</a:t>
            </a: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In classic mode they are five chapters(normal, memorized, reverse, </a:t>
            </a:r>
            <a:r>
              <a:rPr lang="en-US" sz="2800" dirty="0" err="1">
                <a:latin typeface="Times New Roman" panose="02020603050405020304" pitchFamily="18" charset="0"/>
                <a:cs typeface="Times New Roman" panose="02020603050405020304" pitchFamily="18" charset="0"/>
              </a:rPr>
              <a:t>alfabeto</a:t>
            </a:r>
            <a:r>
              <a:rPr lang="en-US" sz="2800" dirty="0">
                <a:latin typeface="Times New Roman" panose="02020603050405020304" pitchFamily="18" charset="0"/>
                <a:cs typeface="Times New Roman" panose="02020603050405020304" pitchFamily="18" charset="0"/>
              </a:rPr>
              <a:t> and advanced). </a:t>
            </a: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All this chapters having 1 to 20level’s. </a:t>
            </a:r>
          </a:p>
          <a:p>
            <a:pPr marL="457200" indent="-45720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Arcade mode is based on time laps and to get high score.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92094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A868-355C-4768-995B-C22586072BA2}"/>
              </a:ext>
            </a:extLst>
          </p:cNvPr>
          <p:cNvSpPr>
            <a:spLocks noGrp="1"/>
          </p:cNvSpPr>
          <p:nvPr>
            <p:ph type="title"/>
          </p:nvPr>
        </p:nvSpPr>
        <p:spPr>
          <a:xfrm>
            <a:off x="1251678" y="382385"/>
            <a:ext cx="10178322" cy="885976"/>
          </a:xfrm>
        </p:spPr>
        <p:txBody>
          <a:bodyPr/>
          <a:lstStyle/>
          <a:p>
            <a:pPr algn="ct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Game</a:t>
            </a:r>
            <a:r>
              <a:rPr lang="en-US" dirty="0"/>
              <a:t> </a:t>
            </a:r>
            <a:r>
              <a:rPr lang="en-US"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info</a:t>
            </a:r>
          </a:p>
        </p:txBody>
      </p:sp>
      <p:sp>
        <p:nvSpPr>
          <p:cNvPr id="3" name="Content Placeholder 2">
            <a:extLst>
              <a:ext uri="{FF2B5EF4-FFF2-40B4-BE49-F238E27FC236}">
                <a16:creationId xmlns:a16="http://schemas.microsoft.com/office/drawing/2014/main" id="{3048785F-80F0-4F71-9321-532D96E0ABEF}"/>
              </a:ext>
            </a:extLst>
          </p:cNvPr>
          <p:cNvSpPr>
            <a:spLocks noGrp="1"/>
          </p:cNvSpPr>
          <p:nvPr>
            <p:ph idx="1"/>
          </p:nvPr>
        </p:nvSpPr>
        <p:spPr>
          <a:xfrm>
            <a:off x="1603182" y="1874517"/>
            <a:ext cx="10178322" cy="3995427"/>
          </a:xfrm>
        </p:spPr>
        <p:txBody>
          <a:bodyPr>
            <a:normAutofit/>
          </a:bodyPr>
          <a:lstStyle/>
          <a:p>
            <a:r>
              <a:rPr lang="en-IN" sz="2800" dirty="0">
                <a:solidFill>
                  <a:schemeClr val="tx1"/>
                </a:solidFill>
              </a:rPr>
              <a:t>2D</a:t>
            </a:r>
          </a:p>
          <a:p>
            <a:r>
              <a:rPr lang="en-IN" sz="2800" dirty="0">
                <a:solidFill>
                  <a:schemeClr val="tx1"/>
                </a:solidFill>
              </a:rPr>
              <a:t>Single Player</a:t>
            </a:r>
          </a:p>
          <a:p>
            <a:r>
              <a:rPr lang="en-IN" sz="2800" dirty="0">
                <a:solidFill>
                  <a:schemeClr val="tx1"/>
                </a:solidFill>
              </a:rPr>
              <a:t>Made with Unity Engine</a:t>
            </a:r>
          </a:p>
          <a:p>
            <a:r>
              <a:rPr lang="en-IN" sz="2800" dirty="0">
                <a:solidFill>
                  <a:schemeClr val="tx1"/>
                </a:solidFill>
              </a:rPr>
              <a:t>Compatible with Android Devices</a:t>
            </a:r>
          </a:p>
          <a:p>
            <a:r>
              <a:rPr lang="en-IN" sz="2800" dirty="0">
                <a:solidFill>
                  <a:schemeClr val="tx1"/>
                </a:solidFill>
              </a:rPr>
              <a:t>A mind reflex Game (Puzzle)</a:t>
            </a:r>
          </a:p>
          <a:p>
            <a:r>
              <a:rPr lang="en-IN" sz="2800" dirty="0">
                <a:solidFill>
                  <a:schemeClr val="tx1"/>
                </a:solidFill>
              </a:rPr>
              <a:t>And the theme is about how fast your brain is going to react</a:t>
            </a:r>
          </a:p>
          <a:p>
            <a:r>
              <a:rPr lang="en-IN" sz="2800" dirty="0">
                <a:solidFill>
                  <a:schemeClr val="tx1"/>
                </a:solidFill>
              </a:rPr>
              <a:t>Playable by above 10+ years</a:t>
            </a:r>
          </a:p>
        </p:txBody>
      </p:sp>
    </p:spTree>
    <p:extLst>
      <p:ext uri="{BB962C8B-B14F-4D97-AF65-F5344CB8AC3E}">
        <p14:creationId xmlns:p14="http://schemas.microsoft.com/office/powerpoint/2010/main" val="17044771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A868-355C-4768-995B-C22586072BA2}"/>
              </a:ext>
            </a:extLst>
          </p:cNvPr>
          <p:cNvSpPr>
            <a:spLocks noGrp="1"/>
          </p:cNvSpPr>
          <p:nvPr>
            <p:ph type="title"/>
          </p:nvPr>
        </p:nvSpPr>
        <p:spPr>
          <a:xfrm>
            <a:off x="1251678" y="382385"/>
            <a:ext cx="10178322" cy="782738"/>
          </a:xfrm>
        </p:spPr>
        <p:txBody>
          <a:bodyPr>
            <a:normAutofit fontScale="90000"/>
          </a:bodyPr>
          <a:lstStyle/>
          <a:p>
            <a:pPr algn="ctr"/>
            <a:r>
              <a:rPr lang="en-US" sz="50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SOFTWARE &amp; HARDWARE REQUIREMENTS</a:t>
            </a:r>
            <a:br>
              <a:rPr lang="en-US" sz="5400" dirty="0">
                <a:solidFill>
                  <a:srgbClr val="00B0F0"/>
                </a:solidFill>
              </a:rPr>
            </a:br>
            <a:endParaRPr lang="en-US" dirty="0"/>
          </a:p>
        </p:txBody>
      </p:sp>
      <p:sp>
        <p:nvSpPr>
          <p:cNvPr id="3" name="Content Placeholder 2">
            <a:extLst>
              <a:ext uri="{FF2B5EF4-FFF2-40B4-BE49-F238E27FC236}">
                <a16:creationId xmlns:a16="http://schemas.microsoft.com/office/drawing/2014/main" id="{3048785F-80F0-4F71-9321-532D96E0ABEF}"/>
              </a:ext>
            </a:extLst>
          </p:cNvPr>
          <p:cNvSpPr>
            <a:spLocks noGrp="1"/>
          </p:cNvSpPr>
          <p:nvPr>
            <p:ph idx="1"/>
          </p:nvPr>
        </p:nvSpPr>
        <p:spPr>
          <a:xfrm>
            <a:off x="1251678" y="1165123"/>
            <a:ext cx="9971845" cy="5491315"/>
          </a:xfrm>
        </p:spPr>
        <p:txBody>
          <a:bodyPr>
            <a:normAutofit fontScale="70000" lnSpcReduction="20000"/>
          </a:bodyPr>
          <a:lstStyle/>
          <a:p>
            <a:pPr marR="0" lvl="0" algn="just">
              <a:lnSpc>
                <a:spcPct val="150000"/>
              </a:lnSpc>
              <a:spcBef>
                <a:spcPts val="0"/>
              </a:spcBef>
              <a:spcAft>
                <a:spcPts val="0"/>
              </a:spcAft>
            </a:pPr>
            <a:r>
              <a:rPr lang="en-US" sz="2800" b="1" dirty="0">
                <a:solidFill>
                  <a:schemeClr val="tx1"/>
                </a:solidFill>
              </a:rPr>
              <a:t>Operating System (API level): </a:t>
            </a:r>
            <a:r>
              <a:rPr lang="en-US" sz="2800" dirty="0">
                <a:solidFill>
                  <a:schemeClr val="tx1"/>
                </a:solidFill>
              </a:rPr>
              <a:t>Android 5.0 ‘Lollipop’ (API level 21) (64-bit versions only) and above</a:t>
            </a:r>
          </a:p>
          <a:p>
            <a:pPr marR="0" lvl="0" algn="just">
              <a:lnSpc>
                <a:spcPct val="150000"/>
              </a:lnSpc>
              <a:spcBef>
                <a:spcPts val="0"/>
              </a:spcBef>
              <a:spcAft>
                <a:spcPts val="0"/>
              </a:spcAft>
            </a:pPr>
            <a:r>
              <a:rPr lang="en-US" sz="2800" b="1" dirty="0">
                <a:solidFill>
                  <a:schemeClr val="tx1"/>
                </a:solidFill>
              </a:rPr>
              <a:t>Resolution:</a:t>
            </a:r>
            <a:r>
              <a:rPr lang="en-US" sz="2800" dirty="0">
                <a:solidFill>
                  <a:schemeClr val="tx1"/>
                </a:solidFill>
              </a:rPr>
              <a:t> 1920*1080</a:t>
            </a:r>
          </a:p>
          <a:p>
            <a:pPr marR="0" lvl="0" algn="just">
              <a:lnSpc>
                <a:spcPct val="150000"/>
              </a:lnSpc>
              <a:spcBef>
                <a:spcPts val="0"/>
              </a:spcBef>
              <a:spcAft>
                <a:spcPts val="0"/>
              </a:spcAft>
            </a:pPr>
            <a:r>
              <a:rPr lang="en-US" sz="2800" b="1" dirty="0">
                <a:solidFill>
                  <a:schemeClr val="tx1"/>
                </a:solidFill>
              </a:rPr>
              <a:t>Processor:</a:t>
            </a:r>
            <a:r>
              <a:rPr lang="en-US" sz="2800" dirty="0">
                <a:solidFill>
                  <a:schemeClr val="tx1"/>
                </a:solidFill>
              </a:rPr>
              <a:t> Qualcomm Snapdragon 600 and above</a:t>
            </a:r>
          </a:p>
          <a:p>
            <a:pPr lvl="1" algn="just">
              <a:lnSpc>
                <a:spcPct val="150000"/>
              </a:lnSpc>
              <a:buFont typeface="Arial" panose="020B0604020202020204" pitchFamily="34" charset="0"/>
              <a:buChar char="•"/>
            </a:pPr>
            <a:r>
              <a:rPr lang="en-US" sz="2800" dirty="0">
                <a:solidFill>
                  <a:schemeClr val="tx1"/>
                </a:solidFill>
              </a:rPr>
              <a:t>Number of Cores: 4</a:t>
            </a:r>
          </a:p>
          <a:p>
            <a:pPr lvl="1" algn="just">
              <a:lnSpc>
                <a:spcPct val="150000"/>
              </a:lnSpc>
              <a:buFont typeface="Arial" panose="020B0604020202020204" pitchFamily="34" charset="0"/>
              <a:buChar char="•"/>
            </a:pPr>
            <a:r>
              <a:rPr lang="en-US" sz="2800" dirty="0">
                <a:solidFill>
                  <a:schemeClr val="tx1"/>
                </a:solidFill>
              </a:rPr>
              <a:t>Frequency: up to 1.7 GHz</a:t>
            </a:r>
          </a:p>
          <a:p>
            <a:pPr lvl="1" algn="just">
              <a:lnSpc>
                <a:spcPct val="150000"/>
              </a:lnSpc>
              <a:buFont typeface="Arial" panose="020B0604020202020204" pitchFamily="34" charset="0"/>
              <a:buChar char="•"/>
            </a:pPr>
            <a:r>
              <a:rPr lang="en-US" sz="2800" dirty="0">
                <a:solidFill>
                  <a:schemeClr val="tx1"/>
                </a:solidFill>
              </a:rPr>
              <a:t>Instruction Set: ARMv7 32 bits</a:t>
            </a:r>
          </a:p>
          <a:p>
            <a:pPr marR="0" lvl="0" algn="just">
              <a:lnSpc>
                <a:spcPct val="150000"/>
              </a:lnSpc>
              <a:spcBef>
                <a:spcPts val="0"/>
              </a:spcBef>
              <a:spcAft>
                <a:spcPts val="0"/>
              </a:spcAft>
            </a:pPr>
            <a:r>
              <a:rPr lang="en-US" sz="2800" b="1" dirty="0">
                <a:solidFill>
                  <a:schemeClr val="tx1"/>
                </a:solidFill>
              </a:rPr>
              <a:t>Graphics: </a:t>
            </a:r>
            <a:r>
              <a:rPr lang="en-US" sz="2800" dirty="0">
                <a:solidFill>
                  <a:schemeClr val="tx1"/>
                </a:solidFill>
              </a:rPr>
              <a:t>Adreno 320</a:t>
            </a:r>
          </a:p>
          <a:p>
            <a:pPr lvl="1" algn="just">
              <a:lnSpc>
                <a:spcPct val="150000"/>
              </a:lnSpc>
              <a:buFont typeface="Arial" panose="020B0604020202020204" pitchFamily="34" charset="0"/>
              <a:buChar char="•"/>
            </a:pPr>
            <a:r>
              <a:rPr lang="en-US" sz="2800" dirty="0">
                <a:solidFill>
                  <a:schemeClr val="tx1"/>
                </a:solidFill>
              </a:rPr>
              <a:t>Clock: 400 MHz</a:t>
            </a:r>
          </a:p>
          <a:p>
            <a:pPr lvl="1" algn="just">
              <a:lnSpc>
                <a:spcPct val="150000"/>
              </a:lnSpc>
              <a:buFont typeface="Arial" panose="020B0604020202020204" pitchFamily="34" charset="0"/>
              <a:buChar char="•"/>
            </a:pPr>
            <a:r>
              <a:rPr lang="en-US" sz="2800" dirty="0">
                <a:solidFill>
                  <a:schemeClr val="tx1"/>
                </a:solidFill>
              </a:rPr>
              <a:t>Cores: 96ALUs</a:t>
            </a:r>
          </a:p>
          <a:p>
            <a:pPr marR="0" lvl="0" algn="just">
              <a:lnSpc>
                <a:spcPct val="150000"/>
              </a:lnSpc>
              <a:spcBef>
                <a:spcPts val="0"/>
              </a:spcBef>
              <a:spcAft>
                <a:spcPts val="0"/>
              </a:spcAft>
            </a:pPr>
            <a:r>
              <a:rPr lang="en-US" sz="2800" b="1" dirty="0">
                <a:solidFill>
                  <a:schemeClr val="tx1"/>
                </a:solidFill>
              </a:rPr>
              <a:t>Memory:</a:t>
            </a:r>
            <a:r>
              <a:rPr lang="en-US" sz="2800" dirty="0">
                <a:solidFill>
                  <a:schemeClr val="tx1"/>
                </a:solidFill>
              </a:rPr>
              <a:t> 1GB</a:t>
            </a:r>
          </a:p>
          <a:p>
            <a:pPr marR="0" lvl="0" algn="just">
              <a:lnSpc>
                <a:spcPct val="150000"/>
              </a:lnSpc>
              <a:spcBef>
                <a:spcPts val="0"/>
              </a:spcBef>
              <a:spcAft>
                <a:spcPts val="0"/>
              </a:spcAft>
            </a:pPr>
            <a:r>
              <a:rPr lang="en-US" sz="2800" b="1" dirty="0">
                <a:solidFill>
                  <a:schemeClr val="tx1"/>
                </a:solidFill>
              </a:rPr>
              <a:t>Storage:</a:t>
            </a:r>
            <a:r>
              <a:rPr lang="en-US" sz="2800" dirty="0">
                <a:solidFill>
                  <a:schemeClr val="tx1"/>
                </a:solidFill>
              </a:rPr>
              <a:t> 100MB</a:t>
            </a:r>
          </a:p>
          <a:p>
            <a:endParaRPr lang="en-IN" sz="2800" dirty="0">
              <a:solidFill>
                <a:schemeClr val="tx1"/>
              </a:solidFill>
            </a:endParaRPr>
          </a:p>
        </p:txBody>
      </p:sp>
    </p:spTree>
    <p:extLst>
      <p:ext uri="{BB962C8B-B14F-4D97-AF65-F5344CB8AC3E}">
        <p14:creationId xmlns:p14="http://schemas.microsoft.com/office/powerpoint/2010/main" val="39425137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B664-81DC-4BF3-9415-8065967E4566}"/>
              </a:ext>
            </a:extLst>
          </p:cNvPr>
          <p:cNvSpPr>
            <a:spLocks noGrp="1"/>
          </p:cNvSpPr>
          <p:nvPr>
            <p:ph type="title"/>
          </p:nvPr>
        </p:nvSpPr>
        <p:spPr>
          <a:xfrm>
            <a:off x="1251678" y="382385"/>
            <a:ext cx="10178322" cy="855865"/>
          </a:xfrm>
        </p:spPr>
        <p:txBody>
          <a:bodyPr>
            <a:normAutofit/>
          </a:bodyPr>
          <a:lstStyle/>
          <a:p>
            <a:pPr algn="ctr"/>
            <a:r>
              <a:rPr lang="en-IN" sz="5400" dirty="0">
                <a:ln>
                  <a:solidFill>
                    <a:srgbClr val="FFFF00"/>
                  </a:solidFill>
                </a:ln>
                <a:solidFill>
                  <a:schemeClr val="tx1"/>
                </a:solidFill>
                <a:effectLst>
                  <a:outerShdw blurRad="38100" dist="38100" dir="2700000" algn="tl">
                    <a:srgbClr val="000000">
                      <a:alpha val="43137"/>
                    </a:srgbClr>
                  </a:outerShdw>
                </a:effectLst>
                <a:cs typeface="Times New Roman" panose="02020603050405020304" pitchFamily="18" charset="0"/>
              </a:rPr>
              <a:t>UML DIAGRAM’s</a:t>
            </a:r>
          </a:p>
        </p:txBody>
      </p:sp>
      <p:sp>
        <p:nvSpPr>
          <p:cNvPr id="4" name="Content Placeholder 3">
            <a:extLst>
              <a:ext uri="{FF2B5EF4-FFF2-40B4-BE49-F238E27FC236}">
                <a16:creationId xmlns:a16="http://schemas.microsoft.com/office/drawing/2014/main" id="{C6F1539D-DDD2-4A9A-8A15-BFF453199C56}"/>
              </a:ext>
            </a:extLst>
          </p:cNvPr>
          <p:cNvSpPr>
            <a:spLocks noGrp="1"/>
          </p:cNvSpPr>
          <p:nvPr>
            <p:ph idx="1"/>
          </p:nvPr>
        </p:nvSpPr>
        <p:spPr>
          <a:xfrm>
            <a:off x="1251678" y="1402568"/>
            <a:ext cx="10179050" cy="4614276"/>
          </a:xfrm>
          <a:prstGeom prst="rect">
            <a:avLst/>
          </a:prstGeom>
        </p:spPr>
        <p:txBody>
          <a:bodyPr wrap="square">
            <a:spAutoFit/>
          </a:bodyPr>
          <a:lstStyle/>
          <a:p>
            <a:pPr algn="just">
              <a:lnSpc>
                <a:spcPct val="115000"/>
              </a:lnSpc>
              <a:buClrTx/>
            </a:pPr>
            <a:r>
              <a:rPr lang="en-US" sz="2200" dirty="0">
                <a:solidFill>
                  <a:schemeClr val="tx1"/>
                </a:solidFill>
                <a:ea typeface="Calibri" panose="020F0502020204030204" pitchFamily="34" charset="0"/>
                <a:cs typeface="Times New Roman" panose="02020603050405020304" pitchFamily="18" charset="0"/>
              </a:rPr>
              <a:t>UML stands for Unified Modeling Language. UML is a standardized general-purpose modeling language in the field of object-oriented software engineering. </a:t>
            </a:r>
          </a:p>
          <a:p>
            <a:pPr algn="just">
              <a:lnSpc>
                <a:spcPct val="115000"/>
              </a:lnSpc>
              <a:buClrTx/>
            </a:pPr>
            <a:r>
              <a:rPr lang="en-US" sz="2200" dirty="0">
                <a:solidFill>
                  <a:schemeClr val="tx1"/>
                </a:solidFill>
                <a:ea typeface="Calibri" panose="020F0502020204030204" pitchFamily="34" charset="0"/>
                <a:cs typeface="Times New Roman" panose="02020603050405020304" pitchFamily="18" charset="0"/>
              </a:rPr>
              <a:t>The standard is managed, and was created by, the Object Management Group. The goal is for UML to become a common language for creating models of object oriented computer software. In its current form UML is comprised of two major components: a Meta-model and a notation. </a:t>
            </a:r>
          </a:p>
          <a:p>
            <a:pPr algn="just">
              <a:lnSpc>
                <a:spcPct val="115000"/>
              </a:lnSpc>
              <a:buClrTx/>
            </a:pPr>
            <a:r>
              <a:rPr lang="en-US" sz="2200" dirty="0">
                <a:solidFill>
                  <a:schemeClr val="tx1"/>
                </a:solidFill>
                <a:ea typeface="Calibri" panose="020F0502020204030204" pitchFamily="34" charset="0"/>
                <a:cs typeface="Times New Roman" panose="02020603050405020304" pitchFamily="18" charset="0"/>
              </a:rPr>
              <a:t>In the future, some form of method or process may also be added to; or associated with, UML.</a:t>
            </a:r>
          </a:p>
          <a:p>
            <a:pPr algn="just">
              <a:lnSpc>
                <a:spcPct val="115000"/>
              </a:lnSpc>
              <a:buClrTx/>
            </a:pPr>
            <a:r>
              <a:rPr lang="en-US" sz="2200" dirty="0">
                <a:solidFill>
                  <a:schemeClr val="tx1"/>
                </a:solidFill>
                <a:ea typeface="Calibri" panose="020F0502020204030204" pitchFamily="34" charset="0"/>
                <a:cs typeface="Times New Roman" panose="02020603050405020304" pitchFamily="18" charset="0"/>
              </a:rPr>
              <a:t>The Unified Modeling Language is a standard language for specifying, Visualization, Constructing and documenting the artifacts of software system, as well as for business modeling and other non-software systems</a:t>
            </a:r>
            <a:r>
              <a:rPr lang="en-US" dirty="0">
                <a:solidFill>
                  <a:schemeClr val="tx1"/>
                </a:solidFill>
                <a:ea typeface="Calibri" panose="020F0502020204030204" pitchFamily="34" charset="0"/>
                <a:cs typeface="Times New Roman" panose="02020603050405020304" pitchFamily="18" charset="0"/>
              </a:rPr>
              <a:t>.</a:t>
            </a:r>
            <a:endParaRPr lang="en-US" dirty="0">
              <a:solidFill>
                <a:schemeClr val="tx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693645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{1A2EB773-DBBF-40C6-902C-DC337E07593C}tf10001105</Template>
  <TotalTime>1299</TotalTime>
  <Words>4092</Words>
  <Application>Microsoft Office PowerPoint</Application>
  <PresentationFormat>Widescreen</PresentationFormat>
  <Paragraphs>554</Paragraphs>
  <Slides>50</Slides>
  <Notes>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50</vt:i4>
      </vt:variant>
    </vt:vector>
  </HeadingPairs>
  <TitlesOfParts>
    <vt:vector size="64" baseType="lpstr">
      <vt:lpstr>Arial</vt:lpstr>
      <vt:lpstr>Bell MT</vt:lpstr>
      <vt:lpstr>Calibri</vt:lpstr>
      <vt:lpstr>Calibri Light</vt:lpstr>
      <vt:lpstr>Century Gothic</vt:lpstr>
      <vt:lpstr>Franklin Gothic Book</vt:lpstr>
      <vt:lpstr>Gill Sans MT</vt:lpstr>
      <vt:lpstr>Impact</vt:lpstr>
      <vt:lpstr>Symbol</vt:lpstr>
      <vt:lpstr>Times New Roman</vt:lpstr>
      <vt:lpstr>Wingdings</vt:lpstr>
      <vt:lpstr>Crop</vt:lpstr>
      <vt:lpstr>Badge</vt:lpstr>
      <vt:lpstr>1_Office Theme</vt:lpstr>
      <vt:lpstr>PowerPoint Presentation</vt:lpstr>
      <vt:lpstr>PowerPoint Presentation</vt:lpstr>
      <vt:lpstr>UNLOCKING 2.0</vt:lpstr>
      <vt:lpstr>contents</vt:lpstr>
      <vt:lpstr>abstract</vt:lpstr>
      <vt:lpstr>introduction</vt:lpstr>
      <vt:lpstr>Game info</vt:lpstr>
      <vt:lpstr>SOFTWARE &amp; HARDWARE REQUIREMENTS </vt:lpstr>
      <vt:lpstr>UML DIAGRAM’s</vt:lpstr>
      <vt:lpstr>Goals of UML diagrams</vt:lpstr>
      <vt:lpstr>Class Diagram</vt:lpstr>
      <vt:lpstr>PowerPoint Presentation</vt:lpstr>
      <vt:lpstr>USE CASE DIAGRAM</vt:lpstr>
      <vt:lpstr>PowerPoint Presentation</vt:lpstr>
      <vt:lpstr>Sequence diagram</vt:lpstr>
      <vt:lpstr>PowerPoint Presentation</vt:lpstr>
      <vt:lpstr>ACTIVITY DIAGRAM</vt:lpstr>
      <vt:lpstr>PowerPoint Presentation</vt:lpstr>
      <vt:lpstr>DEPLOYMENT DIAGRAM</vt:lpstr>
      <vt:lpstr>Object diagram</vt:lpstr>
      <vt:lpstr>Data flow diagrams (dfd)</vt:lpstr>
      <vt:lpstr>Level 1 dfd </vt:lpstr>
      <vt:lpstr>Level 2 dfd </vt:lpstr>
      <vt:lpstr>implementation</vt:lpstr>
      <vt:lpstr>Modules</vt:lpstr>
      <vt:lpstr>Modules</vt:lpstr>
      <vt:lpstr>Modules</vt:lpstr>
      <vt:lpstr>Modules</vt:lpstr>
      <vt:lpstr>Modules</vt:lpstr>
      <vt:lpstr>Modules</vt:lpstr>
      <vt:lpstr>Home and classic mode SCREENS </vt:lpstr>
      <vt:lpstr>   Chapter screens </vt:lpstr>
      <vt:lpstr>  normal and Memorise chapters screens</vt:lpstr>
      <vt:lpstr>       Reverse and alfabeto chapters screens</vt:lpstr>
      <vt:lpstr>   Advanced chapter screens</vt:lpstr>
      <vt:lpstr>  Medals screens</vt:lpstr>
      <vt:lpstr>   Arcade mode screens</vt:lpstr>
      <vt:lpstr>PowerPoint Presentation</vt:lpstr>
      <vt:lpstr>   Guide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FUTURE ENHANCEMENT</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balu</cp:lastModifiedBy>
  <cp:revision>186</cp:revision>
  <dcterms:created xsi:type="dcterms:W3CDTF">2020-02-17T14:01:49Z</dcterms:created>
  <dcterms:modified xsi:type="dcterms:W3CDTF">2020-05-15T06:42:47Z</dcterms:modified>
</cp:coreProperties>
</file>